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425" r:id="rId2"/>
    <p:sldId id="472" r:id="rId3"/>
    <p:sldId id="471" r:id="rId4"/>
    <p:sldId id="467" r:id="rId5"/>
    <p:sldId id="470" r:id="rId6"/>
    <p:sldId id="465" r:id="rId7"/>
    <p:sldId id="469" r:id="rId8"/>
    <p:sldId id="466" r:id="rId9"/>
    <p:sldId id="478" r:id="rId10"/>
    <p:sldId id="479" r:id="rId11"/>
    <p:sldId id="468" r:id="rId12"/>
    <p:sldId id="474" r:id="rId13"/>
    <p:sldId id="475" r:id="rId14"/>
    <p:sldId id="476" r:id="rId15"/>
    <p:sldId id="477" r:id="rId16"/>
    <p:sldId id="456" r:id="rId17"/>
    <p:sldId id="442" r:id="rId18"/>
    <p:sldId id="473" r:id="rId19"/>
    <p:sldId id="461" r:id="rId20"/>
    <p:sldId id="462" r:id="rId21"/>
    <p:sldId id="439" r:id="rId22"/>
  </p:sldIdLst>
  <p:sldSz cx="9144000" cy="6858000" type="screen4x3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1BD"/>
    <a:srgbClr val="FFDF8F"/>
    <a:srgbClr val="F7F1C1"/>
    <a:srgbClr val="E4C230"/>
    <a:srgbClr val="DD6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3333" autoAdjust="0"/>
  </p:normalViewPr>
  <p:slideViewPr>
    <p:cSldViewPr>
      <p:cViewPr>
        <p:scale>
          <a:sx n="100" d="100"/>
          <a:sy n="100" d="100"/>
        </p:scale>
        <p:origin x="-195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166929126606991E-2"/>
          <c:y val="2.8923867512696395E-2"/>
          <c:w val="0.93495934959349591"/>
          <c:h val="0.80821194436850841"/>
        </c:manualLayout>
      </c:layout>
      <c:barChart>
        <c:barDir val="col"/>
        <c:grouping val="clustere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Финансовое обеспечение предупредительных мер (тыс. руб.)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dLbl>
              <c:idx val="5"/>
              <c:layout>
                <c:manualLayout>
                  <c:x val="-5.4103584189770838E-4"/>
                  <c:y val="6.6086167346127919E-3"/>
                </c:manualLayout>
              </c:layout>
              <c:spPr>
                <a:noFill/>
                <a:ln w="25401">
                  <a:noFill/>
                </a:ln>
              </c:spPr>
              <c:txPr>
                <a:bodyPr/>
                <a:lstStyle/>
                <a:p>
                  <a:pPr>
                    <a:defRPr sz="1296" b="1" i="0" u="none" strike="noStrike" baseline="0">
                      <a:solidFill>
                        <a:srgbClr val="FF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1295" b="1" i="0" u="none" strike="noStrike" baseline="0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20069.099999999999</c:v>
                </c:pt>
                <c:pt idx="1">
                  <c:v>26557.7</c:v>
                </c:pt>
                <c:pt idx="2">
                  <c:v>26063.200000000001</c:v>
                </c:pt>
                <c:pt idx="3">
                  <c:v>27894.1</c:v>
                </c:pt>
                <c:pt idx="4">
                  <c:v>27651.4</c:v>
                </c:pt>
                <c:pt idx="5">
                  <c:v>39935.800000000003</c:v>
                </c:pt>
                <c:pt idx="6">
                  <c:v>53054.3</c:v>
                </c:pt>
                <c:pt idx="7">
                  <c:v>44980.2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940480"/>
        <c:axId val="127942016"/>
      </c:barChar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Количество страхователей, принявших участие в фин. обеспечении предупредительных мер</c:v>
                </c:pt>
              </c:strCache>
            </c:strRef>
          </c:tx>
          <c:spPr>
            <a:ln w="41155">
              <a:solidFill>
                <a:srgbClr val="008000"/>
              </a:solidFill>
              <a:prstDash val="solid"/>
            </a:ln>
          </c:spPr>
          <c:marker>
            <c:symbol val="diamond"/>
            <c:size val="12"/>
            <c:spPr>
              <a:solidFill>
                <a:srgbClr val="CCFFCC"/>
              </a:solidFill>
              <a:ln>
                <a:solidFill>
                  <a:srgbClr val="008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1"/>
              <c:layout>
                <c:manualLayout>
                  <c:x val="-3.3204520757358087E-2"/>
                  <c:y val="6.48400874781601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742572844144841E-2"/>
                  <c:y val="3.51897114680947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052312410211072E-2"/>
                  <c:y val="-3.48929954647871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467131295756688E-2"/>
                  <c:y val="5.9370338703993636E-2"/>
                </c:manualLayout>
              </c:layout>
              <c:spPr>
                <a:noFill/>
                <a:ln w="25401">
                  <a:noFill/>
                </a:ln>
              </c:spPr>
              <c:txPr>
                <a:bodyPr/>
                <a:lstStyle/>
                <a:p>
                  <a:pPr>
                    <a:defRPr sz="1296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129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206</c:v>
                </c:pt>
                <c:pt idx="1">
                  <c:v>407</c:v>
                </c:pt>
                <c:pt idx="2">
                  <c:v>369</c:v>
                </c:pt>
                <c:pt idx="3">
                  <c:v>327</c:v>
                </c:pt>
                <c:pt idx="4">
                  <c:v>322</c:v>
                </c:pt>
                <c:pt idx="5">
                  <c:v>301</c:v>
                </c:pt>
                <c:pt idx="6">
                  <c:v>338</c:v>
                </c:pt>
                <c:pt idx="7">
                  <c:v>250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055552"/>
        <c:axId val="126057088"/>
      </c:lineChart>
      <c:catAx>
        <c:axId val="12605555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13718">
            <a:solidFill>
              <a:srgbClr val="969696"/>
            </a:solidFill>
            <a:prstDash val="solid"/>
          </a:ln>
        </c:spPr>
        <c:txPr>
          <a:bodyPr rot="0" vert="horz"/>
          <a:lstStyle/>
          <a:p>
            <a:pPr>
              <a:defRPr sz="970" b="1" i="0" u="none" strike="noStrike" baseline="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</a:defRPr>
            </a:pPr>
            <a:endParaRPr lang="ru-RU"/>
          </a:p>
        </c:txPr>
        <c:crossAx val="126057088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26057088"/>
        <c:scaling>
          <c:orientation val="minMax"/>
          <c:max val="1000"/>
          <c:min val="0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3718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54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6055552"/>
        <c:crosses val="autoZero"/>
        <c:crossBetween val="between"/>
        <c:majorUnit val="100"/>
        <c:minorUnit val="50"/>
      </c:valAx>
      <c:catAx>
        <c:axId val="127940480"/>
        <c:scaling>
          <c:orientation val="minMax"/>
        </c:scaling>
        <c:delete val="1"/>
        <c:axPos val="b"/>
        <c:majorTickMark val="out"/>
        <c:minorTickMark val="none"/>
        <c:tickLblPos val="nextTo"/>
        <c:crossAx val="127942016"/>
        <c:crossesAt val="250"/>
        <c:auto val="0"/>
        <c:lblAlgn val="ctr"/>
        <c:lblOffset val="100"/>
        <c:noMultiLvlLbl val="0"/>
      </c:catAx>
      <c:valAx>
        <c:axId val="127942016"/>
        <c:scaling>
          <c:orientation val="minMax"/>
          <c:max val="60000"/>
          <c:min val="100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 w="13718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54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7940480"/>
        <c:crosses val="max"/>
        <c:crossBetween val="between"/>
        <c:majorUnit val="10000"/>
        <c:minorUnit val="500"/>
      </c:valAx>
      <c:spPr>
        <a:noFill/>
        <a:ln w="25401">
          <a:noFill/>
        </a:ln>
      </c:spPr>
    </c:plotArea>
    <c:legend>
      <c:legendPos val="b"/>
      <c:layout/>
      <c:overlay val="0"/>
      <c:spPr>
        <a:noFill/>
        <a:ln w="27437">
          <a:noFill/>
        </a:ln>
      </c:spPr>
      <c:txPr>
        <a:bodyPr/>
        <a:lstStyle/>
        <a:p>
          <a:pPr>
            <a:defRPr sz="994" b="1" i="0" u="none" strike="noStrike" baseline="0">
              <a:solidFill>
                <a:srgbClr val="333333"/>
              </a:solidFill>
              <a:latin typeface="Bookman Old Style"/>
              <a:ea typeface="Bookman Old Style"/>
              <a:cs typeface="Bookman Old Style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935611941943215"/>
          <c:y val="9.9026496870685765E-2"/>
          <c:w val="0.74064388058056785"/>
          <c:h val="0.59247689991768415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 - СКЛ вредников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 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Sheet1!$B$2:$I$2</c:f>
              <c:numCache>
                <c:formatCode>0.00%</c:formatCode>
                <c:ptCount val="8"/>
                <c:pt idx="0">
                  <c:v>0.22600000000000001</c:v>
                </c:pt>
                <c:pt idx="1">
                  <c:v>0.121</c:v>
                </c:pt>
                <c:pt idx="2">
                  <c:v>0.17299999999999999</c:v>
                </c:pt>
                <c:pt idx="3" formatCode="0.0%">
                  <c:v>0.20599999999999999</c:v>
                </c:pt>
                <c:pt idx="4">
                  <c:v>0.19800000000000001</c:v>
                </c:pt>
                <c:pt idx="5">
                  <c:v>0.15</c:v>
                </c:pt>
                <c:pt idx="6">
                  <c:v>8.5999999999999993E-2</c:v>
                </c:pt>
                <c:pt idx="7">
                  <c:v>6.3E-2</c:v>
                </c:pt>
              </c:numCache>
            </c:numRef>
          </c:val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 - приобретение СИЗ</c:v>
                </c:pt>
              </c:strCache>
            </c:strRef>
          </c:tx>
          <c:invertIfNegative val="0"/>
          <c:dPt>
            <c:idx val="7"/>
            <c:invertIfNegative val="0"/>
            <c:bubble3D val="0"/>
          </c:dPt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 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Sheet1!$B$3:$I$3</c:f>
              <c:numCache>
                <c:formatCode>0.00%</c:formatCode>
                <c:ptCount val="8"/>
                <c:pt idx="0">
                  <c:v>0.32200000000000001</c:v>
                </c:pt>
                <c:pt idx="1">
                  <c:v>0.247</c:v>
                </c:pt>
                <c:pt idx="2">
                  <c:v>0.245</c:v>
                </c:pt>
                <c:pt idx="3" formatCode="0.0%">
                  <c:v>0.30199999999999999</c:v>
                </c:pt>
                <c:pt idx="4">
                  <c:v>0.14699999999999999</c:v>
                </c:pt>
                <c:pt idx="5">
                  <c:v>0.16</c:v>
                </c:pt>
                <c:pt idx="6">
                  <c:v>0.16700000000000001</c:v>
                </c:pt>
                <c:pt idx="7">
                  <c:v>0.246</c:v>
                </c:pt>
              </c:numCache>
            </c:numRef>
          </c:val>
        </c:ser>
        <c:ser>
          <c:idx val="5"/>
          <c:order val="2"/>
          <c:tx>
            <c:strRef>
              <c:f>Sheet1!$A$4</c:f>
              <c:strCache>
                <c:ptCount val="1"/>
                <c:pt idx="0">
                  <c:v> - ПМО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 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Sheet1!$B$4:$I$4</c:f>
              <c:numCache>
                <c:formatCode>0.00%</c:formatCode>
                <c:ptCount val="8"/>
                <c:pt idx="0">
                  <c:v>0.23200000000000001</c:v>
                </c:pt>
                <c:pt idx="1">
                  <c:v>0.34200000000000003</c:v>
                </c:pt>
                <c:pt idx="2">
                  <c:v>0.35099999999999998</c:v>
                </c:pt>
                <c:pt idx="3" formatCode="0.0%">
                  <c:v>0.29699999999999999</c:v>
                </c:pt>
                <c:pt idx="4">
                  <c:v>0.436</c:v>
                </c:pt>
                <c:pt idx="5">
                  <c:v>0.28999999999999998</c:v>
                </c:pt>
                <c:pt idx="6">
                  <c:v>0.18099999999999999</c:v>
                </c:pt>
                <c:pt idx="7">
                  <c:v>0.27300000000000002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 - СОУТ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 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Sheet1!$B$5:$I$5</c:f>
              <c:numCache>
                <c:formatCode>0.00%</c:formatCode>
                <c:ptCount val="8"/>
                <c:pt idx="0">
                  <c:v>0.21</c:v>
                </c:pt>
                <c:pt idx="1">
                  <c:v>0.24199999999999999</c:v>
                </c:pt>
                <c:pt idx="2" formatCode="0.0%">
                  <c:v>0.21099999999999999</c:v>
                </c:pt>
                <c:pt idx="3" formatCode="0.0%">
                  <c:v>0.17100000000000001</c:v>
                </c:pt>
                <c:pt idx="4">
                  <c:v>0.184</c:v>
                </c:pt>
                <c:pt idx="5">
                  <c:v>0.12</c:v>
                </c:pt>
                <c:pt idx="6">
                  <c:v>9.5000000000000001E-2</c:v>
                </c:pt>
                <c:pt idx="7">
                  <c:v>0.104</c:v>
                </c:pt>
              </c:numCache>
            </c:numRef>
          </c:val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 - СКЛ предпенсионеров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 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Sheet1!$B$6:$I$6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0.0%">
                  <c:v>0</c:v>
                </c:pt>
                <c:pt idx="4">
                  <c:v>0</c:v>
                </c:pt>
                <c:pt idx="5">
                  <c:v>0.26</c:v>
                </c:pt>
                <c:pt idx="6">
                  <c:v>0.19400000000000001</c:v>
                </c:pt>
                <c:pt idx="7">
                  <c:v>0.245</c:v>
                </c:pt>
              </c:numCache>
            </c:numRef>
          </c:val>
        </c:ser>
        <c:ser>
          <c:idx val="3"/>
          <c:order val="5"/>
          <c:tx>
            <c:strRef>
              <c:f>Sheet1!$A$7</c:f>
              <c:strCache>
                <c:ptCount val="1"/>
                <c:pt idx="0">
                  <c:v> - мер-я по предупр. COVID-19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2014г.</c:v>
                </c:pt>
                <c:pt idx="1">
                  <c:v>2015г.</c:v>
                </c:pt>
                <c:pt idx="2">
                  <c:v>2016г.</c:v>
                </c:pt>
                <c:pt idx="3">
                  <c:v>2017г.</c:v>
                </c:pt>
                <c:pt idx="4">
                  <c:v>2018г. </c:v>
                </c:pt>
                <c:pt idx="5">
                  <c:v>2019г.</c:v>
                </c:pt>
                <c:pt idx="6">
                  <c:v>2020г.</c:v>
                </c:pt>
                <c:pt idx="7">
                  <c:v>2021г.</c:v>
                </c:pt>
              </c:strCache>
            </c:strRef>
          </c:cat>
          <c:val>
            <c:numRef>
              <c:f>Sheet1!$B$7:$I$7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0.0%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0.26899999999999996</c:v>
                </c:pt>
                <c:pt idx="7">
                  <c:v>6.4000000000000001E-2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0838656"/>
        <c:axId val="150844544"/>
        <c:axId val="0"/>
      </c:bar3DChart>
      <c:catAx>
        <c:axId val="15083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50844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0844544"/>
        <c:scaling>
          <c:orientation val="minMax"/>
          <c:max val="0.60000000000000009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ru-RU"/>
          </a:p>
        </c:txPr>
        <c:crossAx val="150838656"/>
        <c:crosses val="autoZero"/>
        <c:crossBetween val="between"/>
        <c:majorUnit val="0.1"/>
        <c:minorUnit val="0.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aseline="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FE187-727E-4B11-9C78-070F3D6940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835D3F-80EF-445E-8096-F14BE50704AF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ru-RU" sz="1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средств на финансовое обеспечение предупредительных мер по Архангельской области в 2021 году</a:t>
          </a:r>
          <a:endParaRPr lang="ru-RU" sz="16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D6032F-989D-43D1-873E-3743CF86204C}" type="parTrans" cxnId="{3F293E7B-3CF8-41C8-A4B1-798913484A0F}">
      <dgm:prSet/>
      <dgm:spPr/>
      <dgm:t>
        <a:bodyPr/>
        <a:lstStyle/>
        <a:p>
          <a:pPr algn="ctr"/>
          <a:endParaRPr lang="ru-RU" sz="1600"/>
        </a:p>
      </dgm:t>
    </dgm:pt>
    <dgm:pt modelId="{E25E6908-6F47-43CA-B695-93D84822E497}" type="sibTrans" cxnId="{3F293E7B-3CF8-41C8-A4B1-798913484A0F}">
      <dgm:prSet/>
      <dgm:spPr/>
      <dgm:t>
        <a:bodyPr/>
        <a:lstStyle/>
        <a:p>
          <a:pPr algn="ctr"/>
          <a:endParaRPr lang="ru-RU" sz="1600"/>
        </a:p>
      </dgm:t>
    </dgm:pt>
    <dgm:pt modelId="{076E4AB3-585A-423E-8EDA-244C5058FD85}" type="pres">
      <dgm:prSet presAssocID="{916FE187-727E-4B11-9C78-070F3D6940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98FCBE-079B-489E-9099-A5A29633415C}" type="pres">
      <dgm:prSet presAssocID="{B4835D3F-80EF-445E-8096-F14BE50704AF}" presName="parentText" presStyleLbl="node1" presStyleIdx="0" presStyleCnt="1" custLinFactNeighborY="440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C9A0AB-226B-4D53-8B8E-D9170821035D}" type="presOf" srcId="{916FE187-727E-4B11-9C78-070F3D694080}" destId="{076E4AB3-585A-423E-8EDA-244C5058FD85}" srcOrd="0" destOrd="0" presId="urn:microsoft.com/office/officeart/2005/8/layout/vList2"/>
    <dgm:cxn modelId="{3F293E7B-3CF8-41C8-A4B1-798913484A0F}" srcId="{916FE187-727E-4B11-9C78-070F3D694080}" destId="{B4835D3F-80EF-445E-8096-F14BE50704AF}" srcOrd="0" destOrd="0" parTransId="{1FD6032F-989D-43D1-873E-3743CF86204C}" sibTransId="{E25E6908-6F47-43CA-B695-93D84822E497}"/>
    <dgm:cxn modelId="{36177B55-32EB-48FB-95B8-1546ED407AB8}" type="presOf" srcId="{B4835D3F-80EF-445E-8096-F14BE50704AF}" destId="{0F98FCBE-079B-489E-9099-A5A29633415C}" srcOrd="0" destOrd="0" presId="urn:microsoft.com/office/officeart/2005/8/layout/vList2"/>
    <dgm:cxn modelId="{452FD327-CCB4-46B2-895B-D2753845F94B}" type="presParOf" srcId="{076E4AB3-585A-423E-8EDA-244C5058FD85}" destId="{0F98FCBE-079B-489E-9099-A5A2963341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032636-DC61-417B-8293-6450A48D04F3}" type="doc">
      <dgm:prSet loTypeId="urn:microsoft.com/office/officeart/2005/8/layout/vList3" loCatId="list" qsTypeId="urn:microsoft.com/office/officeart/2005/8/quickstyle/simple1#8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BF67E1D-957E-415E-9439-E9423988EA56}">
      <dgm:prSet custT="1"/>
      <dgm:spPr/>
      <dgm:t>
        <a:bodyPr/>
        <a:lstStyle/>
        <a:p>
          <a:pPr rtl="0"/>
          <a:r>
            <a:rPr lang="ru-RU" sz="1800" b="0" i="0" u="sng" dirty="0" smtClean="0">
              <a:effectLst/>
            </a:rPr>
            <a:t>Заявление о финансовом </a:t>
          </a:r>
        </a:p>
        <a:p>
          <a:r>
            <a:rPr lang="ru-RU" sz="1800" b="0" i="0" u="sng" dirty="0" smtClean="0">
              <a:effectLst/>
            </a:rPr>
            <a:t>обеспечении </a:t>
          </a:r>
        </a:p>
        <a:p>
          <a:r>
            <a:rPr lang="ru-RU" sz="1800" b="0" i="0" u="sng" dirty="0" smtClean="0">
              <a:effectLst/>
            </a:rPr>
            <a:t>предупредительных мер </a:t>
          </a:r>
        </a:p>
        <a:p>
          <a:endParaRPr lang="ru-RU" sz="1800" b="1" i="1" u="sng" dirty="0" smtClean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</a:endParaRPr>
        </a:p>
        <a:p>
          <a:endParaRPr lang="ru-RU" sz="1800" u="sng" dirty="0" smtClean="0">
            <a:solidFill>
              <a:schemeClr val="tx2"/>
            </a:solidFill>
          </a:endParaRPr>
        </a:p>
        <a:p>
          <a:pPr rtl="0"/>
          <a:r>
            <a:rPr lang="ru-RU" sz="1800" u="sng" dirty="0" smtClean="0">
              <a:solidFill>
                <a:schemeClr val="tx2"/>
              </a:solidFill>
            </a:rPr>
            <a:t>Срок – до 1 августа</a:t>
          </a:r>
          <a:endParaRPr lang="ru-RU" sz="1100" dirty="0">
            <a:solidFill>
              <a:schemeClr val="tx2"/>
            </a:solidFill>
          </a:endParaRPr>
        </a:p>
      </dgm:t>
    </dgm:pt>
    <dgm:pt modelId="{F92CF74D-FC96-4C94-9F1D-C3E67131AAD5}" type="parTrans" cxnId="{D89F3E3C-A46F-4BB6-BEC1-87B1A8F8E70F}">
      <dgm:prSet/>
      <dgm:spPr/>
      <dgm:t>
        <a:bodyPr/>
        <a:lstStyle/>
        <a:p>
          <a:endParaRPr lang="ru-RU"/>
        </a:p>
      </dgm:t>
    </dgm:pt>
    <dgm:pt modelId="{B030A1B3-DFDC-4F76-997A-278CC8780214}" type="sibTrans" cxnId="{D89F3E3C-A46F-4BB6-BEC1-87B1A8F8E70F}">
      <dgm:prSet/>
      <dgm:spPr/>
      <dgm:t>
        <a:bodyPr/>
        <a:lstStyle/>
        <a:p>
          <a:endParaRPr lang="ru-RU"/>
        </a:p>
      </dgm:t>
    </dgm:pt>
    <dgm:pt modelId="{6C0FD3D2-7861-4D31-9718-12F1AAC3AD31}" type="pres">
      <dgm:prSet presAssocID="{B4032636-DC61-417B-8293-6450A48D04F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0E5F6D-7961-4B28-91A2-D056A18890C8}" type="pres">
      <dgm:prSet presAssocID="{1BF67E1D-957E-415E-9439-E9423988EA56}" presName="composite" presStyleCnt="0"/>
      <dgm:spPr/>
    </dgm:pt>
    <dgm:pt modelId="{F9F18DE3-6743-48FB-A4FC-3CFABBA396B4}" type="pres">
      <dgm:prSet presAssocID="{1BF67E1D-957E-415E-9439-E9423988EA56}" presName="imgShp" presStyleLbl="fgImgPlace1" presStyleIdx="0" presStyleCnt="1"/>
      <dgm:spPr>
        <a:blipFill>
          <a:blip xmlns:r="http://schemas.openxmlformats.org/officeDocument/2006/relationships" r:embed="rId1">
            <a:extLst/>
          </a:blip>
          <a:srcRect/>
          <a:stretch>
            <a:fillRect l="-23000" r="-23000"/>
          </a:stretch>
        </a:blipFill>
      </dgm:spPr>
    </dgm:pt>
    <dgm:pt modelId="{D9F70047-1F2B-4B1B-95F9-E3AA40FAB352}" type="pres">
      <dgm:prSet presAssocID="{1BF67E1D-957E-415E-9439-E9423988EA56}" presName="txShp" presStyleLbl="node1" presStyleIdx="0" presStyleCnt="1" custScaleY="104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9F3E3C-A46F-4BB6-BEC1-87B1A8F8E70F}" srcId="{B4032636-DC61-417B-8293-6450A48D04F3}" destId="{1BF67E1D-957E-415E-9439-E9423988EA56}" srcOrd="0" destOrd="0" parTransId="{F92CF74D-FC96-4C94-9F1D-C3E67131AAD5}" sibTransId="{B030A1B3-DFDC-4F76-997A-278CC8780214}"/>
    <dgm:cxn modelId="{7B19680F-2857-4A68-9FB7-EFDE3B3CAEFB}" type="presOf" srcId="{B4032636-DC61-417B-8293-6450A48D04F3}" destId="{6C0FD3D2-7861-4D31-9718-12F1AAC3AD31}" srcOrd="0" destOrd="0" presId="urn:microsoft.com/office/officeart/2005/8/layout/vList3"/>
    <dgm:cxn modelId="{8BB0FA90-4393-468D-835B-B86DBFEAB4C6}" type="presOf" srcId="{1BF67E1D-957E-415E-9439-E9423988EA56}" destId="{D9F70047-1F2B-4B1B-95F9-E3AA40FAB352}" srcOrd="0" destOrd="0" presId="urn:microsoft.com/office/officeart/2005/8/layout/vList3"/>
    <dgm:cxn modelId="{5CDD5E6B-82BD-4CD7-886C-A0EA6310E909}" type="presParOf" srcId="{6C0FD3D2-7861-4D31-9718-12F1AAC3AD31}" destId="{3F0E5F6D-7961-4B28-91A2-D056A18890C8}" srcOrd="0" destOrd="0" presId="urn:microsoft.com/office/officeart/2005/8/layout/vList3"/>
    <dgm:cxn modelId="{03FD45B6-FDE6-4546-962D-CBD1BEB30D04}" type="presParOf" srcId="{3F0E5F6D-7961-4B28-91A2-D056A18890C8}" destId="{F9F18DE3-6743-48FB-A4FC-3CFABBA396B4}" srcOrd="0" destOrd="0" presId="urn:microsoft.com/office/officeart/2005/8/layout/vList3"/>
    <dgm:cxn modelId="{138926E4-0DF3-4A26-B051-CEBEA9E67E4A}" type="presParOf" srcId="{3F0E5F6D-7961-4B28-91A2-D056A18890C8}" destId="{D9F70047-1F2B-4B1B-95F9-E3AA40FAB35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98FCBE-079B-489E-9099-A5A29633415C}">
      <dsp:nvSpPr>
        <dsp:cNvPr id="0" name=""/>
        <dsp:cNvSpPr/>
      </dsp:nvSpPr>
      <dsp:spPr>
        <a:xfrm>
          <a:off x="0" y="580"/>
          <a:ext cx="9180511" cy="515714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средств на финансовое обеспечение предупредительных мер по Архангельской области в 2021 году</a:t>
          </a:r>
          <a:endParaRPr lang="ru-RU" sz="1600" b="1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75" y="25755"/>
        <a:ext cx="9130161" cy="4653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70047-1F2B-4B1B-95F9-E3AA40FAB352}">
      <dsp:nvSpPr>
        <dsp:cNvPr id="0" name=""/>
        <dsp:cNvSpPr/>
      </dsp:nvSpPr>
      <dsp:spPr>
        <a:xfrm rot="10800000">
          <a:off x="2055984" y="278641"/>
          <a:ext cx="5441710" cy="287171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8843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sng" kern="1200" dirty="0" smtClean="0">
              <a:effectLst/>
            </a:rPr>
            <a:t>Заявление о финансовом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sng" kern="1200" dirty="0" smtClean="0">
              <a:effectLst/>
            </a:rPr>
            <a:t>обеспечении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sng" kern="1200" dirty="0" smtClean="0">
              <a:effectLst/>
            </a:rPr>
            <a:t>предупредительных мер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i="1" u="sng" kern="1200" dirty="0" smtClean="0">
            <a:solidFill>
              <a:schemeClr val="tx2"/>
            </a:solidFill>
            <a:effectLst>
              <a:outerShdw blurRad="38100" dist="38100" dir="2700000" algn="tl">
                <a:srgbClr val="C0C0C0"/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u="sng" kern="1200" dirty="0" smtClean="0">
            <a:solidFill>
              <a:schemeClr val="tx2"/>
            </a:solidFill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>
              <a:solidFill>
                <a:schemeClr val="tx2"/>
              </a:solidFill>
            </a:rPr>
            <a:t>Срок – до 1 августа</a:t>
          </a:r>
          <a:endParaRPr lang="ru-RU" sz="1100" kern="1200" dirty="0">
            <a:solidFill>
              <a:schemeClr val="tx2"/>
            </a:solidFill>
          </a:endParaRPr>
        </a:p>
      </dsp:txBody>
      <dsp:txXfrm rot="10800000">
        <a:off x="2773913" y="278641"/>
        <a:ext cx="4723781" cy="2871717"/>
      </dsp:txXfrm>
    </dsp:sp>
    <dsp:sp modelId="{F9F18DE3-6743-48FB-A4FC-3CFABBA396B4}">
      <dsp:nvSpPr>
        <dsp:cNvPr id="0" name=""/>
        <dsp:cNvSpPr/>
      </dsp:nvSpPr>
      <dsp:spPr>
        <a:xfrm>
          <a:off x="685328" y="343843"/>
          <a:ext cx="2741313" cy="2741313"/>
        </a:xfrm>
        <a:prstGeom prst="ellipse">
          <a:avLst/>
        </a:prstGeom>
        <a:blipFill>
          <a:blip xmlns:r="http://schemas.openxmlformats.org/officeDocument/2006/relationships" r:embed="rId1">
            <a:extLst/>
          </a:blip>
          <a:srcRect/>
          <a:stretch>
            <a:fillRect l="-23000" r="-23000"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0.13124</cdr:x>
      <cdr:y>0.32607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140051" cy="153632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0.89474</cdr:x>
      <cdr:y>0.10698</cdr:y>
    </cdr:from>
    <cdr:to>
      <cdr:x>1</cdr:x>
      <cdr:y>0.30106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36438" y="5040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A7D743AE-2DDA-4702-BABE-6E657DD297B5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1" y="4711384"/>
            <a:ext cx="5455920" cy="4463415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3C117704-FDC1-487D-A8EA-85569FEFA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12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37189" indent="-230654" defTabSz="45329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98496" indent="-230654" defTabSz="45329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59804" indent="-230654" defTabSz="45329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921111" indent="-230654" defTabSz="45329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2615" algn="l"/>
                <a:tab pos="1845228" algn="l"/>
                <a:tab pos="2767843" algn="l"/>
                <a:tab pos="3690457" algn="l"/>
                <a:tab pos="4613072" algn="l"/>
                <a:tab pos="5535686" algn="l"/>
                <a:tab pos="6458300" algn="l"/>
                <a:tab pos="7380915" algn="l"/>
                <a:tab pos="8303529" algn="l"/>
                <a:tab pos="9226143" algn="l"/>
                <a:tab pos="10148758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63E1BAF2-DF3D-419A-9DAF-C7A3A9D443A4}" type="slidenum">
              <a:rPr lang="en-US" altLang="ru-RU" smtClean="0">
                <a:solidFill>
                  <a:srgbClr val="000000"/>
                </a:solidFill>
              </a:rPr>
              <a:pPr/>
              <a:t>1</a:t>
            </a:fld>
            <a:endParaRPr lang="en-US" altLang="ru-RU" dirty="0" smtClean="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316" y="742400"/>
            <a:ext cx="4947585" cy="371990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0" y="4712023"/>
            <a:ext cx="5456565" cy="44630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398" indent="-283026" eaLnBrk="0" hangingPunct="0">
              <a:spcBef>
                <a:spcPct val="30000"/>
              </a:spcBef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5266" indent="-226105" eaLnBrk="0" hangingPunct="0">
              <a:spcBef>
                <a:spcPct val="30000"/>
              </a:spcBef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0637" indent="-226105" eaLnBrk="0" hangingPunct="0">
              <a:spcBef>
                <a:spcPct val="30000"/>
              </a:spcBef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7590" indent="-226105" eaLnBrk="0" hangingPunct="0">
              <a:spcBef>
                <a:spcPct val="30000"/>
              </a:spcBef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2961" indent="-226105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8332" indent="-226105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3703" indent="-226105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9075" indent="-226105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7067" algn="l"/>
                <a:tab pos="1840459" algn="l"/>
                <a:tab pos="2760688" algn="l"/>
                <a:tab pos="3685661" algn="l"/>
                <a:tab pos="4607471" algn="l"/>
                <a:tab pos="5529282" algn="l"/>
                <a:tab pos="6449511" algn="l"/>
                <a:tab pos="7372903" algn="l"/>
                <a:tab pos="8294713" algn="l"/>
                <a:tab pos="9218105" algn="l"/>
                <a:tab pos="1013675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BBE4D99-4897-4AED-AC98-B5B3EB9D79C0}" type="slidenum">
              <a:rPr lang="en-US" altLang="ru-RU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ru-RU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63032" y="9420075"/>
            <a:ext cx="2953711" cy="49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22" tIns="46111" rIns="92222" bIns="46111" anchor="b"/>
          <a:lstStyle>
            <a:lvl1pPr defTabSz="444500" eaLnBrk="0" hangingPunct="0">
              <a:spcBef>
                <a:spcPct val="30000"/>
              </a:spcBef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44500" eaLnBrk="0" hangingPunct="0">
              <a:spcBef>
                <a:spcPct val="30000"/>
              </a:spcBef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44500" eaLnBrk="0" hangingPunct="0">
              <a:spcBef>
                <a:spcPct val="30000"/>
              </a:spcBef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44500" eaLnBrk="0" hangingPunct="0">
              <a:spcBef>
                <a:spcPct val="30000"/>
              </a:spcBef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44500" eaLnBrk="0" hangingPunct="0">
              <a:spcBef>
                <a:spcPct val="30000"/>
              </a:spcBef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445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445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445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445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5988" algn="l"/>
                <a:tab pos="1835150" algn="l"/>
                <a:tab pos="2751138" algn="l"/>
                <a:tab pos="3668713" algn="l"/>
                <a:tab pos="4589463" algn="l"/>
                <a:tab pos="5505450" algn="l"/>
                <a:tab pos="6423025" algn="l"/>
                <a:tab pos="7340600" algn="l"/>
                <a:tab pos="8259763" algn="l"/>
                <a:tab pos="9178925" algn="l"/>
                <a:tab pos="100949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</a:pPr>
            <a:fld id="{5E2A0AFA-9F56-4CE2-BB42-3419312414DE}" type="slidenum">
              <a:rPr lang="en-US" altLang="ru-RU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</a:pPr>
              <a:t>2</a:t>
            </a:fld>
            <a:endParaRPr lang="en-US" altLang="ru-RU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9315" y="743982"/>
            <a:ext cx="4944428" cy="3718326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222" tIns="46111" rIns="92222" bIns="46111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63032" y="9420075"/>
            <a:ext cx="2953711" cy="49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01" tIns="46053" rIns="92101" bIns="46053" anchor="b"/>
          <a:lstStyle>
            <a:lvl1pPr defTabSz="442913" eaLnBrk="0" hangingPunct="0">
              <a:spcBef>
                <a:spcPct val="30000"/>
              </a:spcBef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42913" eaLnBrk="0" hangingPunct="0">
              <a:spcBef>
                <a:spcPct val="30000"/>
              </a:spcBef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42913" eaLnBrk="0" hangingPunct="0">
              <a:spcBef>
                <a:spcPct val="30000"/>
              </a:spcBef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42913" eaLnBrk="0" hangingPunct="0">
              <a:spcBef>
                <a:spcPct val="30000"/>
              </a:spcBef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42913" eaLnBrk="0" hangingPunct="0">
              <a:spcBef>
                <a:spcPct val="30000"/>
              </a:spcBef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429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429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429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429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2813" algn="l"/>
                <a:tab pos="1828800" algn="l"/>
                <a:tab pos="2741613" algn="l"/>
                <a:tab pos="3656013" algn="l"/>
                <a:tab pos="4572000" algn="l"/>
                <a:tab pos="5484813" algn="l"/>
                <a:tab pos="6399213" algn="l"/>
                <a:tab pos="7313613" algn="l"/>
                <a:tab pos="8228013" algn="l"/>
                <a:tab pos="9144000" algn="l"/>
                <a:tab pos="10056813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7AEC189B-E510-4CA9-92A1-4F42294269C9}" type="slidenum">
              <a:rPr lang="en-US" altLang="ru-RU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4</a:t>
            </a:fld>
            <a:endParaRPr lang="en-US" altLang="ru-RU">
              <a:solidFill>
                <a:srgbClr val="000000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9316" y="742400"/>
            <a:ext cx="4947585" cy="371990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01" tIns="46053" rIns="92101" bIns="46053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C7B1DF-3FF9-4CA8-B7AB-7747CB5FF4C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62786" y="9420852"/>
            <a:ext cx="2953893" cy="494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48" tIns="46124" rIns="92248" bIns="46124" anchor="b"/>
          <a:lstStyle>
            <a:lvl1pPr defTabSz="436563"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defTabSz="436563"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defTabSz="436563"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defTabSz="436563"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defTabSz="436563"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365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365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365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365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0113" algn="l"/>
                <a:tab pos="1804988" algn="l"/>
                <a:tab pos="2705100" algn="l"/>
                <a:tab pos="3608388" algn="l"/>
                <a:tab pos="4511675" algn="l"/>
                <a:tab pos="5413375" algn="l"/>
                <a:tab pos="6315075" algn="l"/>
                <a:tab pos="7218363" algn="l"/>
                <a:tab pos="8120063" algn="l"/>
                <a:tab pos="9024938" algn="l"/>
                <a:tab pos="9925050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D1BF038-F87F-4C1C-B477-560D01121950}" type="slidenum">
              <a:rPr lang="en-US" altLang="ru-RU" sz="1200">
                <a:solidFill>
                  <a:srgbClr val="000000"/>
                </a:solidFill>
              </a:rPr>
              <a:pPr algn="r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9</a:t>
            </a:fld>
            <a:endParaRPr lang="en-US" altLang="ru-RU" sz="120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2950"/>
            <a:ext cx="4959350" cy="3719513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0" y="4712023"/>
            <a:ext cx="5456565" cy="44630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248" tIns="46124" rIns="92248" bIns="46124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7704-FDC1-487D-A8EA-85569FEFAF0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981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30606-8DC8-4A83-83A4-02356506935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31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44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49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93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59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6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1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0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9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3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9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97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2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oleObject" Target="../embeddings/Microsoft_Excel_97-2003_Worksheet4.xls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emf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www.znedv.ru/wp-content/uploads/2011/01/16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body"/>
          </p:nvPr>
        </p:nvSpPr>
        <p:spPr>
          <a:xfrm>
            <a:off x="397646" y="1700214"/>
            <a:ext cx="8230889" cy="4465637"/>
          </a:xfrm>
        </p:spPr>
        <p:txBody>
          <a:bodyPr anchor="t"/>
          <a:lstStyle/>
          <a:p>
            <a:pPr marL="342900" indent="-342900" eaLnBrk="1" hangingPunct="1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sz="3200" i="1" dirty="0" smtClean="0">
              <a:solidFill>
                <a:srgbClr val="2A13D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предупредительных мер по сокращению производственного травматизма и профессиональных заболеваний работников, занятых на работах с вредными и (или) опасными производственными факторами</a:t>
            </a:r>
          </a:p>
        </p:txBody>
      </p:sp>
    </p:spTree>
    <p:extLst>
      <p:ext uri="{BB962C8B-B14F-4D97-AF65-F5344CB8AC3E}">
        <p14:creationId xmlns:p14="http://schemas.microsoft.com/office/powerpoint/2010/main" val="1982445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09326265"/>
              </p:ext>
            </p:extLst>
          </p:nvPr>
        </p:nvGraphicFramePr>
        <p:xfrm>
          <a:off x="179512" y="1412776"/>
          <a:ext cx="8856984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7144" y="1052736"/>
            <a:ext cx="9126855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latin typeface="Times New Roman" pitchFamily="18" charset="0"/>
                <a:cs typeface="Times New Roman" pitchFamily="18" charset="0"/>
              </a:rPr>
              <a:t>Распределение средств на финансовое обеспечение предупредительных мер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видам мероприятий г. Архангельск</a:t>
            </a:r>
            <a:endParaRPr lang="ru-RU" sz="1600" b="1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11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"/>
          <p:cNvSpPr>
            <a:spLocks noChangeArrowheads="1"/>
          </p:cNvSpPr>
          <p:nvPr/>
        </p:nvSpPr>
        <p:spPr bwMode="gray">
          <a:xfrm>
            <a:off x="314325" y="1785938"/>
            <a:ext cx="3400425" cy="2357437"/>
          </a:xfrm>
          <a:prstGeom prst="rightArrow">
            <a:avLst>
              <a:gd name="adj1" fmla="val 86065"/>
              <a:gd name="adj2" fmla="val 31780"/>
            </a:avLst>
          </a:prstGeom>
          <a:gradFill rotWithShape="1">
            <a:gsLst>
              <a:gs pos="0">
                <a:srgbClr val="FFFFFF">
                  <a:alpha val="51999"/>
                </a:srgbClr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" name="TextBox 2"/>
          <p:cNvSpPr txBox="1"/>
          <p:nvPr/>
        </p:nvSpPr>
        <p:spPr>
          <a:xfrm>
            <a:off x="754063" y="2357438"/>
            <a:ext cx="2614612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УВЕЛИЧЕНИЕ СУММ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страховых взносов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на финансовое обеспечение предупредительных мер</a:t>
            </a:r>
          </a:p>
        </p:txBody>
      </p:sp>
      <p:sp>
        <p:nvSpPr>
          <p:cNvPr id="12292" name="TextBox 20"/>
          <p:cNvSpPr txBox="1">
            <a:spLocks noChangeArrowheads="1"/>
          </p:cNvSpPr>
          <p:nvPr/>
        </p:nvSpPr>
        <p:spPr bwMode="auto">
          <a:xfrm>
            <a:off x="3714750" y="2000250"/>
            <a:ext cx="488632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ru-RU" altLang="ru-RU" sz="1800" b="1" u="sng">
                <a:solidFill>
                  <a:srgbClr val="C00000"/>
                </a:solidFill>
              </a:rPr>
              <a:t>с</a:t>
            </a:r>
            <a:r>
              <a:rPr lang="ru-RU" altLang="ru-RU" b="1" u="sng">
                <a:solidFill>
                  <a:srgbClr val="C00000"/>
                </a:solidFill>
              </a:rPr>
              <a:t> 20% </a:t>
            </a:r>
            <a:r>
              <a:rPr lang="ru-RU" altLang="ru-RU" sz="1800" b="1" u="sng">
                <a:solidFill>
                  <a:srgbClr val="C00000"/>
                </a:solidFill>
              </a:rPr>
              <a:t>до</a:t>
            </a:r>
            <a:r>
              <a:rPr lang="ru-RU" altLang="ru-RU" b="1" u="sng">
                <a:solidFill>
                  <a:srgbClr val="C00000"/>
                </a:solidFill>
              </a:rPr>
              <a:t> 30%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1900" b="1">
                <a:solidFill>
                  <a:srgbClr val="002060"/>
                </a:solidFill>
              </a:rPr>
              <a:t>направление на оздоровление работников </a:t>
            </a:r>
            <a:r>
              <a:rPr lang="ru-RU" altLang="ru-RU" sz="1900" b="1">
                <a:solidFill>
                  <a:srgbClr val="0070C0"/>
                </a:solidFill>
              </a:rPr>
              <a:t>предпенсионного и пенсионного возраста </a:t>
            </a:r>
            <a:r>
              <a:rPr lang="ru-RU" altLang="ru-RU" sz="1900" b="1">
                <a:solidFill>
                  <a:srgbClr val="002060"/>
                </a:solidFill>
              </a:rPr>
              <a:t>в организациях, осуществляющих санаторно-курортное лечение.</a:t>
            </a:r>
          </a:p>
        </p:txBody>
      </p:sp>
      <p:sp>
        <p:nvSpPr>
          <p:cNvPr id="12293" name="TextBox 8"/>
          <p:cNvSpPr txBox="1">
            <a:spLocks noChangeArrowheads="1"/>
          </p:cNvSpPr>
          <p:nvPr/>
        </p:nvSpPr>
        <p:spPr bwMode="auto">
          <a:xfrm>
            <a:off x="2771775" y="1125538"/>
            <a:ext cx="28178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0070C0"/>
                </a:solidFill>
              </a:rPr>
              <a:t>В 2019 ГОДУ </a:t>
            </a:r>
          </a:p>
        </p:txBody>
      </p:sp>
      <p:graphicFrame>
        <p:nvGraphicFramePr>
          <p:cNvPr id="12294" name="Диаграмма 14"/>
          <p:cNvGraphicFramePr>
            <a:graphicFrameLocks/>
          </p:cNvGraphicFramePr>
          <p:nvPr/>
        </p:nvGraphicFramePr>
        <p:xfrm>
          <a:off x="180975" y="4143375"/>
          <a:ext cx="85058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Диаграмма" r:id="rId3" imgW="8096154" imgH="2486160" progId="Excel.Chart.8">
                  <p:embed/>
                </p:oleObj>
              </mc:Choice>
              <mc:Fallback>
                <p:oleObj name="Диаграмма" r:id="rId3" imgW="8096154" imgH="248616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4143375"/>
                        <a:ext cx="8505825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0" y="1179744"/>
            <a:ext cx="9180511" cy="51571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Дополнительный объем средств на санаторно-курортное лечение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416184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04484"/>
            <a:ext cx="9144000" cy="568331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направления средств на санаторно-курортное лечение работников </a:t>
            </a:r>
            <a:r>
              <a:rPr lang="ru-RU" sz="16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пенсионного возраста </a:t>
            </a:r>
            <a:endParaRPr lang="ru-RU" sz="1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788" y="2997200"/>
            <a:ext cx="7921625" cy="300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Ограничение максимального возраста указанной категории работников не установлено. 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dirty="0">
                <a:solidFill>
                  <a:schemeClr val="tx2"/>
                </a:solidFill>
                <a:latin typeface="+mn-lt"/>
              </a:rPr>
              <a:t>Работники, достигшие возраста, дающего право на страховую пенсию по старости, могут претендовать на оплату санаторно-курортного лечения в соответствии с Правилами. </a:t>
            </a:r>
          </a:p>
          <a:p>
            <a:pPr algn="just">
              <a:lnSpc>
                <a:spcPct val="150000"/>
              </a:lnSpc>
              <a:defRPr/>
            </a:pPr>
            <a:endParaRPr lang="ru-RU" dirty="0">
              <a:solidFill>
                <a:schemeClr val="tx2"/>
              </a:solidFill>
              <a:latin typeface="+mn-lt"/>
            </a:endParaRPr>
          </a:p>
          <a:p>
            <a:pPr algn="just">
              <a:lnSpc>
                <a:spcPct val="150000"/>
              </a:lnSpc>
              <a:defRPr/>
            </a:pPr>
            <a:endParaRPr lang="ru-RU" dirty="0"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09263" y="1916832"/>
            <a:ext cx="86273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18101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204484"/>
            <a:ext cx="9144000" cy="568331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направления средств на санаторно-курортное лечение работников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3" name="Прямоугольник 2"/>
          <p:cNvSpPr>
            <a:spLocks noChangeArrowheads="1"/>
          </p:cNvSpPr>
          <p:nvPr/>
        </p:nvSpPr>
        <p:spPr bwMode="auto">
          <a:xfrm>
            <a:off x="684213" y="1989138"/>
            <a:ext cx="79200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/>
              <a:t>Санаторно-курортное лечение работников, занятых на работах с вредными и (или) опасными производственными факторами (</a:t>
            </a:r>
            <a:r>
              <a:rPr lang="ru-RU" altLang="ru-RU">
                <a:solidFill>
                  <a:srgbClr val="FF0000"/>
                </a:solidFill>
              </a:rPr>
              <a:t>исключая размещение в номерах высшей категории).</a:t>
            </a:r>
          </a:p>
          <a:p>
            <a:pPr eaLnBrk="1" hangingPunct="1"/>
            <a:endParaRPr lang="ru-RU" altLang="ru-RU"/>
          </a:p>
          <a:p>
            <a:pPr eaLnBrk="1" hangingPunct="1"/>
            <a:r>
              <a:rPr lang="ru-RU" altLang="ru-RU"/>
              <a:t>Санаторно-курортное лечение работников 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 Российской Федерации </a:t>
            </a:r>
            <a:r>
              <a:rPr lang="ru-RU" altLang="ru-RU">
                <a:solidFill>
                  <a:srgbClr val="FF0000"/>
                </a:solidFill>
              </a:rPr>
              <a:t>(исключая размещение в номерах высшей категории).</a:t>
            </a:r>
          </a:p>
        </p:txBody>
      </p:sp>
    </p:spTree>
    <p:extLst>
      <p:ext uri="{BB962C8B-B14F-4D97-AF65-F5344CB8AC3E}">
        <p14:creationId xmlns:p14="http://schemas.microsoft.com/office/powerpoint/2010/main" val="1885786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395536" y="2325688"/>
            <a:ext cx="8064252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solidFill>
                  <a:schemeClr val="tx2"/>
                </a:solidFill>
              </a:rPr>
              <a:t>Постановление Правительства РФ от 18.11.2020 N 1860 «Об утверждении Положения о классификации гостиниц»</a:t>
            </a:r>
          </a:p>
          <a:p>
            <a:pPr eaLnBrk="1" hangingPunct="1"/>
            <a:r>
              <a:rPr lang="ru-RU" altLang="ru-RU" sz="1600" dirty="0" smtClean="0">
                <a:solidFill>
                  <a:schemeClr val="tx2"/>
                </a:solidFill>
              </a:rPr>
              <a:t>П</a:t>
            </a:r>
            <a:r>
              <a:rPr lang="ru-RU" altLang="ru-RU" sz="1600" dirty="0">
                <a:solidFill>
                  <a:schemeClr val="tx2"/>
                </a:solidFill>
              </a:rPr>
              <a:t>. 6. Настоящим Положением устанавливаются следующие категории гостиничных номеров, требования к которым представлены в приложениях N 1 и 2:</a:t>
            </a:r>
          </a:p>
          <a:p>
            <a:pPr eaLnBrk="1" hangingPunct="1"/>
            <a:r>
              <a:rPr lang="ru-RU" altLang="ru-RU" sz="1600" dirty="0">
                <a:solidFill>
                  <a:schemeClr val="tx2"/>
                </a:solidFill>
              </a:rPr>
              <a:t>номера "высшей категории" - номера категорий "сюит", "апартамент", "люкс", "</a:t>
            </a:r>
            <a:r>
              <a:rPr lang="ru-RU" altLang="ru-RU" sz="1600" dirty="0" err="1">
                <a:solidFill>
                  <a:schemeClr val="tx2"/>
                </a:solidFill>
              </a:rPr>
              <a:t>джуниор</a:t>
            </a:r>
            <a:r>
              <a:rPr lang="ru-RU" altLang="ru-RU" sz="1600" dirty="0">
                <a:solidFill>
                  <a:schemeClr val="tx2"/>
                </a:solidFill>
              </a:rPr>
              <a:t> сюит", "студия";</a:t>
            </a:r>
          </a:p>
          <a:p>
            <a:pPr eaLnBrk="1" hangingPunct="1"/>
            <a:r>
              <a:rPr lang="ru-RU" altLang="ru-RU" sz="1600" u="sng" dirty="0">
                <a:solidFill>
                  <a:schemeClr val="tx2"/>
                </a:solidFill>
              </a:rPr>
              <a:t>номера "первой категории" (стандарт);</a:t>
            </a:r>
          </a:p>
          <a:p>
            <a:pPr eaLnBrk="1" hangingPunct="1"/>
            <a:r>
              <a:rPr lang="ru-RU" altLang="ru-RU" sz="1600" u="sng" dirty="0">
                <a:solidFill>
                  <a:schemeClr val="tx2"/>
                </a:solidFill>
              </a:rPr>
              <a:t>номера "второй категории";</a:t>
            </a:r>
          </a:p>
          <a:p>
            <a:pPr eaLnBrk="1" hangingPunct="1"/>
            <a:r>
              <a:rPr lang="ru-RU" altLang="ru-RU" sz="1600" u="sng" dirty="0">
                <a:solidFill>
                  <a:schemeClr val="tx2"/>
                </a:solidFill>
              </a:rPr>
              <a:t>номера "третьей категории";</a:t>
            </a:r>
          </a:p>
          <a:p>
            <a:pPr eaLnBrk="1" hangingPunct="1"/>
            <a:r>
              <a:rPr lang="ru-RU" altLang="ru-RU" sz="1600" u="sng" dirty="0">
                <a:solidFill>
                  <a:schemeClr val="tx2"/>
                </a:solidFill>
              </a:rPr>
              <a:t>номера "четвертой категории";</a:t>
            </a:r>
          </a:p>
          <a:p>
            <a:pPr eaLnBrk="1" hangingPunct="1"/>
            <a:r>
              <a:rPr lang="ru-RU" altLang="ru-RU" sz="1600" u="sng" dirty="0">
                <a:solidFill>
                  <a:schemeClr val="tx2"/>
                </a:solidFill>
              </a:rPr>
              <a:t>номера "пятой категории</a:t>
            </a:r>
            <a:r>
              <a:rPr lang="ru-RU" altLang="ru-RU" sz="1600" dirty="0" smtClean="0">
                <a:solidFill>
                  <a:schemeClr val="tx2"/>
                </a:solidFill>
              </a:rPr>
              <a:t>".</a:t>
            </a:r>
          </a:p>
          <a:p>
            <a:pPr eaLnBrk="1" hangingPunct="1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	В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случае , когда в коммерческих целях санаторные организации дают номерам названия, например, «полулюкс», «улучшенный» и т.п., под которыми номера фигурируют в прайс-листах и иных документах соответствие номерного фонда коммерческим наименованиям  номеров, используемым в прайс-листах и документах, закреплено локальными актами санаториев.</a:t>
            </a:r>
            <a:endParaRPr lang="ru-RU" altLang="ru-RU" sz="1600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endParaRPr lang="ru-RU" altLang="ru-RU" dirty="0">
              <a:solidFill>
                <a:schemeClr val="tx2"/>
              </a:solidFill>
            </a:endParaRPr>
          </a:p>
          <a:p>
            <a:pPr eaLnBrk="1" hangingPunct="1"/>
            <a:endParaRPr lang="ru-RU" altLang="ru-RU" dirty="0"/>
          </a:p>
          <a:p>
            <a:pPr eaLnBrk="1" hangingPunct="1"/>
            <a:endParaRPr lang="ru-RU" altLang="ru-RU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204484"/>
            <a:ext cx="9144000" cy="568331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направления средств на санаторно-курортное лечение работников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70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204484"/>
            <a:ext cx="9144000" cy="568331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направления средств на санаторно-курортное лечение работников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1" name="Прямоугольник 2"/>
          <p:cNvSpPr>
            <a:spLocks noChangeArrowheads="1"/>
          </p:cNvSpPr>
          <p:nvPr/>
        </p:nvSpPr>
        <p:spPr bwMode="auto">
          <a:xfrm>
            <a:off x="611188" y="1916113"/>
            <a:ext cx="7921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FF0000"/>
                </a:solidFill>
              </a:rPr>
              <a:t>Приказ Минздрава России от 05.05.2016 N 279н (ред. от 25.09.2020) "Об утверждении Порядка организации санаторно-курортного лечения" (Зарегистрировано в Минюсте России 21.06.2016 N 42580)</a:t>
            </a:r>
          </a:p>
        </p:txBody>
      </p:sp>
      <p:sp>
        <p:nvSpPr>
          <p:cNvPr id="24582" name="Прямоугольник 3"/>
          <p:cNvSpPr>
            <a:spLocks noChangeArrowheads="1"/>
          </p:cNvSpPr>
          <p:nvPr/>
        </p:nvSpPr>
        <p:spPr bwMode="auto">
          <a:xfrm>
            <a:off x="395536" y="2840038"/>
            <a:ext cx="79930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dirty="0" smtClean="0">
                <a:solidFill>
                  <a:schemeClr val="tx2"/>
                </a:solidFill>
              </a:rPr>
              <a:t>П. 20</a:t>
            </a:r>
            <a:r>
              <a:rPr lang="ru-RU" altLang="ru-RU" dirty="0">
                <a:solidFill>
                  <a:schemeClr val="tx2"/>
                </a:solidFill>
              </a:rPr>
              <a:t>. Санаторно-курортное лечение организуется и осуществляется на основе клинических рекомендаций с учетом стандартов медицинской помощи</a:t>
            </a:r>
            <a:r>
              <a:rPr lang="ru-RU" altLang="ru-RU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altLang="ru-RU" dirty="0" smtClean="0">
              <a:solidFill>
                <a:schemeClr val="tx2"/>
              </a:solidFill>
            </a:endParaRPr>
          </a:p>
          <a:p>
            <a:pPr algn="ctr" eaLnBrk="1" hangingPunct="1"/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Основной </a:t>
            </a:r>
            <a:r>
              <a:rPr lang="ru-RU" i="1" u="sng" dirty="0">
                <a:solidFill>
                  <a:schemeClr val="accent2">
                    <a:lumMod val="50000"/>
                  </a:schemeClr>
                </a:solidFill>
              </a:rPr>
              <a:t>задачей СКЛ является поддержание и укрепление здоровья работающих граждан,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нуждающихся в профилактическом лечении заболеваний, связанных с факторами производственной среды, условиями труда и особенностями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производства .</a:t>
            </a:r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Рекомендуем страхователям приобретать </a:t>
            </a:r>
            <a:r>
              <a:rPr lang="ru-RU" i="1" u="sng" dirty="0">
                <a:solidFill>
                  <a:schemeClr val="accent2">
                    <a:lumMod val="50000"/>
                  </a:schemeClr>
                </a:solidFill>
              </a:rPr>
              <a:t>для своих работников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за счет сумм страховых взносов на обязательное социальное страхование от несчастных случаев на производстве и профессиональных заболеваний в рамках финансового обеспечения предупредительных мер </a:t>
            </a:r>
            <a:r>
              <a:rPr lang="ru-RU" i="1" u="sng" dirty="0">
                <a:solidFill>
                  <a:schemeClr val="accent2">
                    <a:lumMod val="50000"/>
                  </a:schemeClr>
                </a:solidFill>
              </a:rPr>
              <a:t>санаторно-курортные путевки  продолжительностью не менее 14 дней</a:t>
            </a:r>
            <a:r>
              <a:rPr lang="ru-RU" dirty="0"/>
              <a:t>. </a:t>
            </a:r>
          </a:p>
          <a:p>
            <a:pPr eaLnBrk="1" hangingPunct="1"/>
            <a:endParaRPr lang="ru-RU" altLang="ru-RU" dirty="0" smtClean="0">
              <a:solidFill>
                <a:schemeClr val="tx2"/>
              </a:solidFill>
            </a:endParaRP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85106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ChangeArrowheads="1"/>
          </p:cNvSpPr>
          <p:nvPr/>
        </p:nvSpPr>
        <p:spPr bwMode="auto">
          <a:xfrm>
            <a:off x="0" y="260350"/>
            <a:ext cx="63722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41338" algn="ctr"/>
            <a:endParaRPr lang="ru-RU" altLang="ru-RU" sz="1600" b="1">
              <a:solidFill>
                <a:schemeClr val="bg2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0" y="1412875"/>
            <a:ext cx="50403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41338" algn="r"/>
            <a:endParaRPr lang="ru-RU" altLang="ru-RU" b="1">
              <a:solidFill>
                <a:srgbClr val="996600"/>
              </a:solidFill>
              <a:latin typeface="Garamond" pitchFamily="18" charset="0"/>
              <a:cs typeface="Arial" charset="0"/>
            </a:endParaRPr>
          </a:p>
        </p:txBody>
      </p:sp>
      <p:grpSp>
        <p:nvGrpSpPr>
          <p:cNvPr id="29699" name="Group 10"/>
          <p:cNvGrpSpPr>
            <a:grpSpLocks/>
          </p:cNvGrpSpPr>
          <p:nvPr/>
        </p:nvGrpSpPr>
        <p:grpSpPr bwMode="auto">
          <a:xfrm>
            <a:off x="0" y="6729413"/>
            <a:ext cx="9144000" cy="71437"/>
            <a:chOff x="158" y="981"/>
            <a:chExt cx="5489" cy="27"/>
          </a:xfrm>
        </p:grpSpPr>
        <p:sp>
          <p:nvSpPr>
            <p:cNvPr id="29716" name="Line 11"/>
            <p:cNvSpPr>
              <a:spLocks noChangeShapeType="1"/>
            </p:cNvSpPr>
            <p:nvPr/>
          </p:nvSpPr>
          <p:spPr bwMode="auto">
            <a:xfrm>
              <a:off x="158" y="981"/>
              <a:ext cx="4854" cy="0"/>
            </a:xfrm>
            <a:prstGeom prst="line">
              <a:avLst/>
            </a:prstGeom>
            <a:noFill/>
            <a:ln w="31750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7" name="Line 12"/>
            <p:cNvSpPr>
              <a:spLocks noChangeShapeType="1"/>
            </p:cNvSpPr>
            <p:nvPr/>
          </p:nvSpPr>
          <p:spPr bwMode="auto">
            <a:xfrm>
              <a:off x="612" y="1008"/>
              <a:ext cx="5035" cy="0"/>
            </a:xfrm>
            <a:prstGeom prst="line">
              <a:avLst/>
            </a:prstGeom>
            <a:noFill/>
            <a:ln w="31750">
              <a:pattFill prst="pct75">
                <a:fgClr>
                  <a:srgbClr val="666699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011" name="Text Box 11"/>
          <p:cNvSpPr txBox="1">
            <a:spLocks noChangeArrowheads="1"/>
          </p:cNvSpPr>
          <p:nvPr/>
        </p:nvSpPr>
        <p:spPr bwMode="auto">
          <a:xfrm>
            <a:off x="7631113" y="6578600"/>
            <a:ext cx="1512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000">
                <a:latin typeface="+mn-lt"/>
              </a:rPr>
              <a:t>Слайд 1</a:t>
            </a:r>
          </a:p>
        </p:txBody>
      </p:sp>
      <p:sp>
        <p:nvSpPr>
          <p:cNvPr id="29701" name="Text Box 27"/>
          <p:cNvSpPr txBox="1">
            <a:spLocks noChangeArrowheads="1"/>
          </p:cNvSpPr>
          <p:nvPr/>
        </p:nvSpPr>
        <p:spPr bwMode="auto">
          <a:xfrm>
            <a:off x="3924300" y="1844675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pic>
        <p:nvPicPr>
          <p:cNvPr id="29702" name="Picture 28" descr="лож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5376021"/>
            <a:ext cx="2594000" cy="135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9703" name="Picture 29" descr="недоим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5348216"/>
            <a:ext cx="2506105" cy="138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9704" name="Picture 30" descr="пен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59114" y="5376021"/>
            <a:ext cx="2251142" cy="135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9705" name="AutoShape 31"/>
          <p:cNvSpPr>
            <a:spLocks noChangeArrowheads="1"/>
          </p:cNvSpPr>
          <p:nvPr/>
        </p:nvSpPr>
        <p:spPr bwMode="auto">
          <a:xfrm>
            <a:off x="107950" y="1700213"/>
            <a:ext cx="3959225" cy="3171825"/>
          </a:xfrm>
          <a:prstGeom prst="rightArrow">
            <a:avLst>
              <a:gd name="adj1" fmla="val 94713"/>
              <a:gd name="adj2" fmla="val 25115"/>
            </a:avLst>
          </a:prstGeom>
          <a:gradFill rotWithShape="1">
            <a:gsLst>
              <a:gs pos="0">
                <a:schemeClr val="accent2">
                  <a:alpha val="76999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6" name="AutoShape 32"/>
          <p:cNvSpPr>
            <a:spLocks noChangeArrowheads="1"/>
          </p:cNvSpPr>
          <p:nvPr/>
        </p:nvSpPr>
        <p:spPr bwMode="auto">
          <a:xfrm>
            <a:off x="107950" y="1628775"/>
            <a:ext cx="2954338" cy="3024188"/>
          </a:xfrm>
          <a:prstGeom prst="cube">
            <a:avLst>
              <a:gd name="adj" fmla="val 5750"/>
            </a:avLst>
          </a:prstGeom>
          <a:gradFill rotWithShape="1">
            <a:gsLst>
              <a:gs pos="0">
                <a:srgbClr val="FF9900">
                  <a:alpha val="75000"/>
                </a:srgb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wrap="none" anchor="ctr"/>
          <a:lstStyle/>
          <a:p>
            <a:pPr algn="ctr"/>
            <a:r>
              <a:rPr lang="ru-RU" sz="1600" b="1" i="1" dirty="0">
                <a:solidFill>
                  <a:srgbClr val="0070C0"/>
                </a:solidFill>
                <a:latin typeface="Calibri" pitchFamily="34" charset="0"/>
              </a:rPr>
              <a:t>Основания для отказа </a:t>
            </a:r>
          </a:p>
          <a:p>
            <a:pPr algn="ctr"/>
            <a:r>
              <a:rPr lang="ru-RU" sz="1600" b="1" i="1" dirty="0">
                <a:solidFill>
                  <a:srgbClr val="0070C0"/>
                </a:solidFill>
                <a:latin typeface="Calibri" pitchFamily="34" charset="0"/>
              </a:rPr>
              <a:t>в финансировании</a:t>
            </a:r>
          </a:p>
          <a:p>
            <a:pPr algn="ctr"/>
            <a:r>
              <a:rPr lang="ru-RU" sz="1600" b="1" i="1" dirty="0">
                <a:solidFill>
                  <a:srgbClr val="0070C0"/>
                </a:solidFill>
                <a:latin typeface="Calibri" pitchFamily="34" charset="0"/>
              </a:rPr>
              <a:t>предупредительных </a:t>
            </a:r>
          </a:p>
          <a:p>
            <a:pPr algn="ctr"/>
            <a:r>
              <a:rPr lang="ru-RU" sz="1600" b="1" i="1" dirty="0">
                <a:solidFill>
                  <a:srgbClr val="0070C0"/>
                </a:solidFill>
                <a:latin typeface="Calibri" pitchFamily="34" charset="0"/>
              </a:rPr>
              <a:t>мер</a:t>
            </a:r>
          </a:p>
          <a:p>
            <a:pPr algn="ctr"/>
            <a:endParaRPr lang="ru-RU" b="1" i="1" dirty="0">
              <a:latin typeface="Calibri" pitchFamily="34" charset="0"/>
            </a:endParaRPr>
          </a:p>
        </p:txBody>
      </p:sp>
      <p:sp>
        <p:nvSpPr>
          <p:cNvPr id="29707" name="AutoShape 33"/>
          <p:cNvSpPr>
            <a:spLocks noChangeArrowheads="1"/>
          </p:cNvSpPr>
          <p:nvPr/>
        </p:nvSpPr>
        <p:spPr bwMode="auto">
          <a:xfrm>
            <a:off x="3814763" y="1339850"/>
            <a:ext cx="5221287" cy="10080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99">
                  <a:alpha val="70000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 i="1" dirty="0">
              <a:latin typeface="Calibri" pitchFamily="34" charset="0"/>
            </a:endParaRPr>
          </a:p>
          <a:p>
            <a:pPr algn="ctr"/>
            <a:r>
              <a:rPr lang="ru-RU" sz="1600" b="1" i="1" dirty="0">
                <a:latin typeface="Calibri" pitchFamily="34" charset="0"/>
              </a:rPr>
              <a:t>У страхователя имеются недоимка 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по уплате страховых взносов, пени 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и штрафы, не погашенные на день подачи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заявления</a:t>
            </a:r>
          </a:p>
          <a:p>
            <a:pPr algn="ctr"/>
            <a:endParaRPr lang="ru-RU" b="1" i="1" dirty="0">
              <a:latin typeface="Calibri" pitchFamily="34" charset="0"/>
            </a:endParaRPr>
          </a:p>
        </p:txBody>
      </p:sp>
      <p:sp>
        <p:nvSpPr>
          <p:cNvPr id="29708" name="AutoShape 34"/>
          <p:cNvSpPr>
            <a:spLocks noChangeArrowheads="1"/>
          </p:cNvSpPr>
          <p:nvPr/>
        </p:nvSpPr>
        <p:spPr bwMode="auto">
          <a:xfrm>
            <a:off x="4043363" y="2466975"/>
            <a:ext cx="5076825" cy="792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>
                  <a:alpha val="70000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 i="1">
              <a:latin typeface="Calibri" pitchFamily="34" charset="0"/>
            </a:endParaRPr>
          </a:p>
          <a:p>
            <a:pPr algn="ctr"/>
            <a:r>
              <a:rPr lang="ru-RU" sz="1600" b="1" i="1">
                <a:latin typeface="Calibri" pitchFamily="34" charset="0"/>
              </a:rPr>
              <a:t>Представленные документы </a:t>
            </a:r>
          </a:p>
          <a:p>
            <a:pPr algn="ctr"/>
            <a:r>
              <a:rPr lang="ru-RU" sz="1600" b="1" i="1">
                <a:latin typeface="Calibri" pitchFamily="34" charset="0"/>
              </a:rPr>
              <a:t>содержат недостоверную информацию</a:t>
            </a:r>
          </a:p>
          <a:p>
            <a:pPr algn="ctr"/>
            <a:endParaRPr lang="ru-RU" sz="2000" b="1" i="1">
              <a:latin typeface="Calibri" pitchFamily="34" charset="0"/>
            </a:endParaRPr>
          </a:p>
        </p:txBody>
      </p:sp>
      <p:sp>
        <p:nvSpPr>
          <p:cNvPr id="29709" name="AutoShape 35"/>
          <p:cNvSpPr>
            <a:spLocks noChangeArrowheads="1"/>
          </p:cNvSpPr>
          <p:nvPr/>
        </p:nvSpPr>
        <p:spPr bwMode="auto">
          <a:xfrm>
            <a:off x="4356100" y="3290888"/>
            <a:ext cx="4679950" cy="1079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33CC">
                  <a:alpha val="70000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i="1" dirty="0">
                <a:latin typeface="Calibri" pitchFamily="34" charset="0"/>
              </a:rPr>
              <a:t>Средства на финансовое обеспечение 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предупредительных мер на текущий 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год полностью распределены</a:t>
            </a:r>
          </a:p>
          <a:p>
            <a:pPr algn="ctr"/>
            <a:endParaRPr lang="ru-RU" dirty="0">
              <a:latin typeface="Calibri" pitchFamily="34" charset="0"/>
            </a:endParaRPr>
          </a:p>
        </p:txBody>
      </p:sp>
      <p:sp>
        <p:nvSpPr>
          <p:cNvPr id="29710" name="AutoShape 36"/>
          <p:cNvSpPr>
            <a:spLocks noChangeArrowheads="1"/>
          </p:cNvSpPr>
          <p:nvPr/>
        </p:nvSpPr>
        <p:spPr bwMode="auto">
          <a:xfrm>
            <a:off x="4497388" y="4454525"/>
            <a:ext cx="4573587" cy="7191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8080">
                  <a:alpha val="70000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 i="1" dirty="0">
              <a:latin typeface="Calibri" pitchFamily="34" charset="0"/>
            </a:endParaRPr>
          </a:p>
          <a:p>
            <a:pPr algn="ctr"/>
            <a:r>
              <a:rPr lang="ru-RU" sz="1600" b="1" i="1" dirty="0">
                <a:latin typeface="Calibri" pitchFamily="34" charset="0"/>
              </a:rPr>
              <a:t>Представление страхователем 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неполного комплекта документов</a:t>
            </a:r>
          </a:p>
          <a:p>
            <a:pPr algn="ctr"/>
            <a:endParaRPr lang="ru-RU" i="1" dirty="0">
              <a:latin typeface="Calibri" pitchFamily="34" charset="0"/>
            </a:endParaRPr>
          </a:p>
        </p:txBody>
      </p:sp>
      <p:sp>
        <p:nvSpPr>
          <p:cNvPr id="29711" name="AutoShape 37"/>
          <p:cNvSpPr>
            <a:spLocks noChangeArrowheads="1"/>
          </p:cNvSpPr>
          <p:nvPr/>
        </p:nvSpPr>
        <p:spPr bwMode="auto">
          <a:xfrm>
            <a:off x="3013075" y="1304925"/>
            <a:ext cx="790575" cy="647700"/>
          </a:xfrm>
          <a:prstGeom prst="flowChartMagneticTape">
            <a:avLst/>
          </a:prstGeom>
          <a:gradFill rotWithShape="1">
            <a:gsLst>
              <a:gs pos="0">
                <a:srgbClr val="00008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ru-RU" sz="4000" b="1">
                <a:latin typeface="Garamond" pitchFamily="18" charset="0"/>
              </a:rPr>
              <a:t>1</a:t>
            </a:r>
          </a:p>
        </p:txBody>
      </p:sp>
      <p:sp>
        <p:nvSpPr>
          <p:cNvPr id="29712" name="AutoShape 38"/>
          <p:cNvSpPr>
            <a:spLocks noChangeArrowheads="1"/>
          </p:cNvSpPr>
          <p:nvPr/>
        </p:nvSpPr>
        <p:spPr bwMode="auto">
          <a:xfrm>
            <a:off x="3275013" y="2541588"/>
            <a:ext cx="792162" cy="647700"/>
          </a:xfrm>
          <a:prstGeom prst="flowChartMagneticTape">
            <a:avLst/>
          </a:prstGeom>
          <a:gradFill rotWithShape="1">
            <a:gsLst>
              <a:gs pos="0">
                <a:srgbClr val="00008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latin typeface="Garamond" pitchFamily="18" charset="0"/>
              </a:rPr>
              <a:t>2</a:t>
            </a:r>
          </a:p>
        </p:txBody>
      </p:sp>
      <p:sp>
        <p:nvSpPr>
          <p:cNvPr id="29713" name="AutoShape 39"/>
          <p:cNvSpPr>
            <a:spLocks noChangeArrowheads="1"/>
          </p:cNvSpPr>
          <p:nvPr/>
        </p:nvSpPr>
        <p:spPr bwMode="auto">
          <a:xfrm>
            <a:off x="3529013" y="3429000"/>
            <a:ext cx="790575" cy="647700"/>
          </a:xfrm>
          <a:prstGeom prst="flowChartMagneticTape">
            <a:avLst/>
          </a:prstGeom>
          <a:gradFill rotWithShape="1">
            <a:gsLst>
              <a:gs pos="0">
                <a:srgbClr val="00008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latin typeface="Garamond" pitchFamily="18" charset="0"/>
              </a:rPr>
              <a:t>3</a:t>
            </a:r>
          </a:p>
        </p:txBody>
      </p:sp>
      <p:sp>
        <p:nvSpPr>
          <p:cNvPr id="29714" name="AutoShape 40"/>
          <p:cNvSpPr>
            <a:spLocks noChangeArrowheads="1"/>
          </p:cNvSpPr>
          <p:nvPr/>
        </p:nvSpPr>
        <p:spPr bwMode="auto">
          <a:xfrm>
            <a:off x="3686175" y="4392613"/>
            <a:ext cx="788988" cy="647700"/>
          </a:xfrm>
          <a:prstGeom prst="flowChartMagneticTape">
            <a:avLst/>
          </a:prstGeom>
          <a:gradFill rotWithShape="1">
            <a:gsLst>
              <a:gs pos="0">
                <a:srgbClr val="00008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latin typeface="Garamond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79507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500738" y="2160588"/>
          <a:ext cx="8183024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268538" y="333375"/>
            <a:ext cx="62642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/>
          <a:p>
            <a:pPr algn="ctr">
              <a:lnSpc>
                <a:spcPct val="120000"/>
              </a:lnSpc>
              <a:buClr>
                <a:srgbClr val="000000"/>
              </a:buClr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1400" b="1">
              <a:solidFill>
                <a:srgbClr val="041A86"/>
              </a:solidFill>
            </a:endParaRPr>
          </a:p>
          <a:p>
            <a:pPr algn="ctr">
              <a:lnSpc>
                <a:spcPct val="120000"/>
              </a:lnSpc>
              <a:buClr>
                <a:srgbClr val="000000"/>
              </a:buClr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b="1">
                <a:solidFill>
                  <a:srgbClr val="041A86"/>
                </a:solidFill>
              </a:rPr>
              <a:t> </a:t>
            </a:r>
          </a:p>
        </p:txBody>
      </p:sp>
      <p:sp>
        <p:nvSpPr>
          <p:cNvPr id="28676" name="Прямоугольник 1"/>
          <p:cNvSpPr>
            <a:spLocks noChangeArrowheads="1"/>
          </p:cNvSpPr>
          <p:nvPr/>
        </p:nvSpPr>
        <p:spPr bwMode="auto">
          <a:xfrm>
            <a:off x="230188" y="5764213"/>
            <a:ext cx="86836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altLang="ru-RU" b="1">
              <a:solidFill>
                <a:srgbClr val="254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386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endParaRPr lang="ru-RU" sz="1700" dirty="0" smtClean="0"/>
          </a:p>
          <a:p>
            <a:pPr marL="0" indent="0" algn="r">
              <a:buFont typeface="Arial" charset="0"/>
              <a:buNone/>
              <a:defRPr/>
            </a:pPr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млн</a:t>
            </a:r>
            <a:r>
              <a:rPr lang="ru-RU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руб.:</a:t>
            </a:r>
          </a:p>
          <a:p>
            <a:pPr marL="0" indent="0" algn="ctr">
              <a:buFont typeface="Arial" charset="0"/>
              <a:buNone/>
              <a:defRPr/>
            </a:pP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defRPr/>
            </a:pP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-31973" y="1238585"/>
            <a:ext cx="9180511" cy="51571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b="1" dirty="0"/>
              <a:t>Плановые ассигнования на финансирование предупредительных мер на 2022 год </a:t>
            </a:r>
          </a:p>
          <a:p>
            <a:pPr>
              <a:defRPr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288" y="2781300"/>
          <a:ext cx="8353426" cy="1800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180"/>
                <a:gridCol w="1921082"/>
                <a:gridCol w="1921082"/>
                <a:gridCol w="1921082"/>
              </a:tblGrid>
              <a:tr h="1243791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45" marR="91445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20%</a:t>
                      </a:r>
                      <a:endParaRPr lang="ru-RU" sz="1400" dirty="0"/>
                    </a:p>
                  </a:txBody>
                  <a:tcPr marL="91445" marR="91445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Дополнительно 10% на СКЛ работников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предпенсионного</a:t>
                      </a:r>
                      <a:r>
                        <a:rPr lang="ru-RU" sz="1400" baseline="0" dirty="0" smtClean="0"/>
                        <a:t> и пенсионного возраста</a:t>
                      </a:r>
                      <a:endParaRPr lang="ru-RU" sz="1400" dirty="0"/>
                    </a:p>
                  </a:txBody>
                  <a:tcPr marL="91445" marR="91445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30%</a:t>
                      </a:r>
                      <a:endParaRPr lang="ru-RU" sz="1400" dirty="0"/>
                    </a:p>
                  </a:txBody>
                  <a:tcPr marL="91445" marR="91445" marT="45721" marB="45721"/>
                </a:tc>
              </a:tr>
              <a:tr h="55643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ВСЕГО по Архангельской</a:t>
                      </a:r>
                      <a:r>
                        <a:rPr lang="ru-RU" sz="1400" b="1" baseline="0" dirty="0" smtClean="0"/>
                        <a:t> области</a:t>
                      </a:r>
                      <a:endParaRPr lang="ru-RU" sz="1400" b="1" dirty="0"/>
                    </a:p>
                  </a:txBody>
                  <a:tcPr marL="91445" marR="91445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285,7</a:t>
                      </a:r>
                      <a:endParaRPr lang="ru-RU" sz="1400" dirty="0"/>
                    </a:p>
                  </a:txBody>
                  <a:tcPr marL="91445" marR="91445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142,8</a:t>
                      </a:r>
                      <a:endParaRPr lang="ru-RU" sz="1400" dirty="0"/>
                    </a:p>
                  </a:txBody>
                  <a:tcPr marL="91445" marR="91445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428,5</a:t>
                      </a:r>
                      <a:endParaRPr lang="ru-RU" sz="1400" dirty="0"/>
                    </a:p>
                  </a:txBody>
                  <a:tcPr marL="91445" marR="91445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5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Подать заявление на возмещение расходов в срок не </a:t>
            </a:r>
            <a:r>
              <a:rPr lang="ru-RU" b="1" smtClean="0">
                <a:solidFill>
                  <a:srgbClr val="FF0000"/>
                </a:solidFill>
              </a:rPr>
              <a:t>позднее 15.12.2021!!!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9404" y="1700808"/>
            <a:ext cx="3045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ВАЖНО!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62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1438" y="1773238"/>
            <a:ext cx="907256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ts val="1900"/>
              </a:lnSpc>
              <a:spcBef>
                <a:spcPct val="0"/>
              </a:spcBef>
              <a:buClr>
                <a:srgbClr val="CC3300"/>
              </a:buClr>
              <a:buSzPct val="120000"/>
              <a:buFontTx/>
              <a:buNone/>
            </a:pPr>
            <a:endParaRPr lang="ru-RU" altLang="ru-RU" sz="1600" b="1">
              <a:solidFill>
                <a:srgbClr val="FF0000"/>
              </a:solidFill>
            </a:endParaRP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AutoNum type="arabicPeriod"/>
            </a:pPr>
            <a:r>
              <a:rPr lang="ru-RU" altLang="ru-RU" sz="1400" b="1">
                <a:solidFill>
                  <a:srgbClr val="FF0000"/>
                </a:solidFill>
                <a:cs typeface="Times New Roman" pitchFamily="18" charset="0"/>
              </a:rPr>
              <a:t>Федеральный закон   от  24.07.1998г.  № 125-ФЗ</a:t>
            </a:r>
            <a:r>
              <a:rPr lang="ru-RU" altLang="ru-RU" sz="1400" b="1">
                <a:solidFill>
                  <a:srgbClr val="000066"/>
                </a:solidFill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ru-RU" altLang="ru-RU" sz="1400" b="1">
                <a:cs typeface="Times New Roman" pitchFamily="18" charset="0"/>
              </a:rPr>
              <a:t>«Об обязательном социальном страховании от несчастных случаев на </a:t>
            </a: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ru-RU" altLang="ru-RU" sz="1400" b="1">
                <a:cs typeface="Times New Roman" pitchFamily="18" charset="0"/>
              </a:rPr>
              <a:t>производстве и профессиональных заболеваний»</a:t>
            </a:r>
            <a:r>
              <a:rPr lang="ru-RU" altLang="ru-RU" sz="1400" b="1">
                <a:solidFill>
                  <a:srgbClr val="000000"/>
                </a:solidFill>
                <a:cs typeface="Times New Roman" pitchFamily="18" charset="0"/>
              </a:rPr>
              <a:t> ст. 1</a:t>
            </a: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endParaRPr lang="ru-RU" altLang="ru-RU" sz="1600" b="1">
              <a:solidFill>
                <a:srgbClr val="CC0000"/>
              </a:solidFill>
              <a:cs typeface="Arial" charset="0"/>
            </a:endParaRPr>
          </a:p>
          <a:p>
            <a:pPr algn="just">
              <a:buFont typeface="Arial" charset="0"/>
              <a:buNone/>
            </a:pPr>
            <a:r>
              <a:rPr lang="ru-RU" altLang="ru-RU" sz="1400" b="1">
                <a:solidFill>
                  <a:srgbClr val="FF0000"/>
                </a:solidFill>
                <a:cs typeface="Arial" charset="0"/>
              </a:rPr>
              <a:t>2. Федеральный закон Федеральный закон от 06.12.2021 N 393-ФЗ </a:t>
            </a:r>
            <a:r>
              <a:rPr lang="ru-RU" altLang="ru-RU" sz="1400" b="1">
                <a:cs typeface="Arial" charset="0"/>
              </a:rPr>
              <a:t>"О бюджете Фонда социального страхования Российской Федерации на 2022 год и на плановый период 2023 и 2024 годов"</a:t>
            </a:r>
            <a:endParaRPr lang="ru-RU" altLang="ru-RU" sz="2400"/>
          </a:p>
          <a:p>
            <a:pPr algn="just" eaLnBrk="1" hangingPunct="1">
              <a:lnSpc>
                <a:spcPts val="1900"/>
              </a:lnSpc>
              <a:spcBef>
                <a:spcPct val="0"/>
              </a:spcBef>
              <a:buClr>
                <a:srgbClr val="CC3300"/>
              </a:buClr>
              <a:buSzPct val="120000"/>
              <a:buFontTx/>
              <a:buNone/>
            </a:pPr>
            <a:endParaRPr lang="ru-RU" altLang="ru-RU" sz="1400" b="1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lnSpc>
                <a:spcPts val="1900"/>
              </a:lnSpc>
              <a:spcBef>
                <a:spcPct val="0"/>
              </a:spcBef>
              <a:buClr>
                <a:srgbClr val="CC3300"/>
              </a:buClr>
              <a:buSzPct val="120000"/>
              <a:buFontTx/>
              <a:buNone/>
            </a:pPr>
            <a:r>
              <a:rPr lang="ru-RU" altLang="ru-RU" sz="1400" b="1">
                <a:solidFill>
                  <a:srgbClr val="FF0000"/>
                </a:solidFill>
                <a:cs typeface="Times New Roman" pitchFamily="18" charset="0"/>
              </a:rPr>
              <a:t>3. Приказ Министерства труда и социальной защиты </a:t>
            </a: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ru-RU" altLang="ru-RU" sz="1400" b="1">
                <a:solidFill>
                  <a:srgbClr val="FF0000"/>
                </a:solidFill>
                <a:cs typeface="Times New Roman" pitchFamily="18" charset="0"/>
              </a:rPr>
              <a:t>Российской Федерации от 14.07.2021г.  № 467н (вступил в действие с 18.09.2021)</a:t>
            </a:r>
            <a:endParaRPr lang="ru-RU" altLang="ru-RU" sz="1400" b="1">
              <a:solidFill>
                <a:srgbClr val="CC33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ru-RU" altLang="ru-RU" sz="1400" b="1">
                <a:solidFill>
                  <a:srgbClr val="000000"/>
                </a:solidFill>
                <a:cs typeface="Times New Roman" pitchFamily="18" charset="0"/>
              </a:rPr>
              <a:t>«Об утверждении Правил финансового обеспечения  предупредительных мер по</a:t>
            </a:r>
            <a:r>
              <a:rPr lang="en-US" altLang="ru-RU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1400" b="1">
                <a:solidFill>
                  <a:srgbClr val="000000"/>
                </a:solidFill>
                <a:cs typeface="Times New Roman" pitchFamily="18" charset="0"/>
              </a:rPr>
              <a:t>сокращению производственного травматизма и профессиональных заболеваний работников и </a:t>
            </a: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ru-RU" altLang="ru-RU" sz="1400" b="1">
                <a:solidFill>
                  <a:srgbClr val="000000"/>
                </a:solidFill>
                <a:cs typeface="Times New Roman" pitchFamily="18" charset="0"/>
              </a:rPr>
              <a:t>санаторно-курортного лечения работников, занятых на работах с вредными и (или) опасными производственными факторами»</a:t>
            </a:r>
          </a:p>
          <a:p>
            <a:pPr algn="just" eaLnBrk="1" hangingPunct="1"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endParaRPr lang="ru-RU" altLang="ru-RU" sz="1400" b="1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1400" b="1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ru-RU" altLang="ru-RU" sz="1400" b="1">
                <a:solidFill>
                  <a:srgbClr val="FF0000"/>
                </a:solidFill>
                <a:cs typeface="Times New Roman" pitchFamily="18" charset="0"/>
              </a:rPr>
              <a:t>. Приказ Фонда социального страхования Российской Федерации от </a:t>
            </a:r>
            <a:r>
              <a:rPr lang="en-US" altLang="ru-RU" sz="1400" b="1">
                <a:solidFill>
                  <a:srgbClr val="FF0000"/>
                </a:solidFill>
                <a:cs typeface="Times New Roman" pitchFamily="18" charset="0"/>
              </a:rPr>
              <a:t>0</a:t>
            </a:r>
            <a:r>
              <a:rPr lang="ru-RU" altLang="ru-RU" sz="1400" b="1">
                <a:solidFill>
                  <a:srgbClr val="FF0000"/>
                </a:solidFill>
                <a:cs typeface="Times New Roman" pitchFamily="18" charset="0"/>
              </a:rPr>
              <a:t>7.</a:t>
            </a:r>
            <a:r>
              <a:rPr lang="en-US" altLang="ru-RU" sz="1400" b="1">
                <a:solidFill>
                  <a:srgbClr val="FF0000"/>
                </a:solidFill>
                <a:cs typeface="Times New Roman" pitchFamily="18" charset="0"/>
              </a:rPr>
              <a:t>0</a:t>
            </a:r>
            <a:r>
              <a:rPr lang="ru-RU" altLang="ru-RU" sz="1400" b="1">
                <a:solidFill>
                  <a:srgbClr val="FF0000"/>
                </a:solidFill>
                <a:cs typeface="Times New Roman" pitchFamily="18" charset="0"/>
              </a:rPr>
              <a:t>5.2019г.  № 237</a:t>
            </a:r>
            <a:endParaRPr lang="ru-RU" altLang="ru-RU" sz="1400" b="1">
              <a:solidFill>
                <a:srgbClr val="CC33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0000"/>
                </a:solidFill>
                <a:cs typeface="Times New Roman" pitchFamily="18" charset="0"/>
              </a:rPr>
              <a:t>«Об утверждении Административного регламента предоставления Фондом социального страхования Российской Федерации государственной услуги по принятию решения о финансовом обеспечении  предупредительных мер по</a:t>
            </a:r>
            <a:r>
              <a:rPr lang="en-US" altLang="ru-RU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1400" b="1">
                <a:solidFill>
                  <a:srgbClr val="000000"/>
                </a:solidFill>
                <a:cs typeface="Times New Roman" pitchFamily="18" charset="0"/>
              </a:rPr>
              <a:t>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0" y="1196752"/>
            <a:ext cx="9144000" cy="649288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Нормативные документы по финансовому обеспечению предупредительных мер по сокращению производственного травматизма и профзаболеваний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827088" y="188913"/>
            <a:ext cx="813593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ru-RU" altLang="ru-RU" sz="1000" b="1">
              <a:solidFill>
                <a:srgbClr val="041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637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1655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Контактные телефоны отдела страхования профессиональных рисков 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05156" y="2348880"/>
            <a:ext cx="55336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Горячая линия (8182)45-42-01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4814" y="3212976"/>
            <a:ext cx="72728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Телефоны: в Архангельске 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8182) 454205, 213947, 275539, 241587</a:t>
            </a: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.r29.fss.ru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452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626268" cy="54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016500" y="2205038"/>
            <a:ext cx="3386138" cy="15700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</a:t>
            </a:r>
          </a:p>
          <a:p>
            <a:pPr algn="ctr">
              <a:defRPr/>
            </a:pPr>
            <a:r>
              <a:rPr lang="ru-RU" alt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89068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 rot="16200000" flipV="1">
            <a:off x="4572000" y="2286000"/>
            <a:ext cx="0" cy="9144000"/>
          </a:xfrm>
          <a:prstGeom prst="line">
            <a:avLst/>
          </a:prstGeom>
          <a:noFill/>
          <a:ln w="76200" cmpd="tri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7171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-36513" y="1689100"/>
          <a:ext cx="8743951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r:id="rId3" imgW="8742422" imgH="4999153" progId="Excel.Chart.8">
                  <p:embed/>
                </p:oleObj>
              </mc:Choice>
              <mc:Fallback>
                <p:oleObj r:id="rId3" imgW="8742422" imgH="4999153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1689100"/>
                        <a:ext cx="8743951" cy="4999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1979613" y="1739900"/>
            <a:ext cx="54737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Всего 383</a:t>
            </a:r>
            <a:endParaRPr lang="de-DE" sz="2400" dirty="0">
              <a:cs typeface="Arial" panose="020B0604020202020204" pitchFamily="34" charset="0"/>
            </a:endParaRPr>
          </a:p>
        </p:txBody>
      </p:sp>
      <p:grpSp>
        <p:nvGrpSpPr>
          <p:cNvPr id="7173" name="Группа 4"/>
          <p:cNvGrpSpPr>
            <a:grpSpLocks/>
          </p:cNvGrpSpPr>
          <p:nvPr/>
        </p:nvGrpSpPr>
        <p:grpSpPr bwMode="auto">
          <a:xfrm>
            <a:off x="-46038" y="1098550"/>
            <a:ext cx="9190038" cy="527050"/>
            <a:chOff x="-18257" y="413152"/>
            <a:chExt cx="9190061" cy="52761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-18257" y="413152"/>
              <a:ext cx="9180511" cy="51571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42069" y="475131"/>
              <a:ext cx="9129735" cy="4656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Несчастные случаи на производстве в 2021 году по муниципальным образованиям  Архангельской области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533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03188" y="1558925"/>
          <a:ext cx="9170987" cy="503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Лист" r:id="rId4" imgW="9153455" imgH="5029290" progId="Excel.Sheet.8">
                  <p:embed/>
                </p:oleObj>
              </mc:Choice>
              <mc:Fallback>
                <p:oleObj name="Лист" r:id="rId4" imgW="9153455" imgH="502929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8" y="1558925"/>
                        <a:ext cx="9170987" cy="503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Line 3"/>
          <p:cNvSpPr>
            <a:spLocks noChangeShapeType="1"/>
          </p:cNvSpPr>
          <p:nvPr/>
        </p:nvSpPr>
        <p:spPr bwMode="auto">
          <a:xfrm flipH="1">
            <a:off x="-1588" y="6846888"/>
            <a:ext cx="9147176" cy="1587"/>
          </a:xfrm>
          <a:prstGeom prst="line">
            <a:avLst/>
          </a:prstGeom>
          <a:noFill/>
          <a:ln w="7632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379" y="1052737"/>
            <a:ext cx="9144000" cy="432048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rgbClr val="FFFFFF"/>
                </a:solidFill>
              </a:rPr>
              <a:t>Динамика страховых случаев и расходов страхователей на финансовое обеспечение предупредительных мер </a:t>
            </a:r>
          </a:p>
        </p:txBody>
      </p:sp>
    </p:spTree>
    <p:extLst>
      <p:ext uri="{BB962C8B-B14F-4D97-AF65-F5344CB8AC3E}">
        <p14:creationId xmlns:p14="http://schemas.microsoft.com/office/powerpoint/2010/main" val="56891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Группа 2"/>
          <p:cNvGrpSpPr>
            <a:grpSpLocks/>
          </p:cNvGrpSpPr>
          <p:nvPr/>
        </p:nvGrpSpPr>
        <p:grpSpPr bwMode="auto">
          <a:xfrm>
            <a:off x="66675" y="5810250"/>
            <a:ext cx="8791575" cy="230188"/>
            <a:chOff x="167765" y="3747119"/>
            <a:chExt cx="8916908" cy="1897962"/>
          </a:xfrm>
        </p:grpSpPr>
        <p:sp>
          <p:nvSpPr>
            <p:cNvPr id="9240" name="TextBox 51"/>
            <p:cNvSpPr txBox="1">
              <a:spLocks noChangeArrowheads="1"/>
            </p:cNvSpPr>
            <p:nvPr/>
          </p:nvSpPr>
          <p:spPr bwMode="auto">
            <a:xfrm>
              <a:off x="882292" y="5266726"/>
              <a:ext cx="8202381" cy="378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1" lang="ru-RU" altLang="ru-RU" sz="1400">
                  <a:solidFill>
                    <a:srgbClr val="000000"/>
                  </a:solidFill>
                  <a:cs typeface="Arial" charset="0"/>
                </a:rPr>
                <a:t>Расходы на финансирование предупредительных мер, млн. рублей</a:t>
              </a: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gray">
            <a:xfrm rot="16200000">
              <a:off x="159944" y="5364940"/>
              <a:ext cx="274873" cy="259232"/>
            </a:xfrm>
            <a:prstGeom prst="rect">
              <a:avLst/>
            </a:prstGeom>
            <a:gradFill rotWithShape="1">
              <a:gsLst>
                <a:gs pos="0">
                  <a:srgbClr val="A8D02A">
                    <a:gamma/>
                    <a:tint val="35294"/>
                    <a:invGamma/>
                  </a:srgbClr>
                </a:gs>
                <a:gs pos="100000">
                  <a:srgbClr val="A8D02A"/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1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A8D02A"/>
              </a:extrusion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62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2" name="TextBox 55"/>
            <p:cNvSpPr txBox="1">
              <a:spLocks noChangeArrowheads="1"/>
            </p:cNvSpPr>
            <p:nvPr/>
          </p:nvSpPr>
          <p:spPr bwMode="auto">
            <a:xfrm>
              <a:off x="457383" y="3747119"/>
              <a:ext cx="812647" cy="298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ru-RU" altLang="ru-RU" sz="1400" b="1">
                <a:solidFill>
                  <a:srgbClr val="00B050"/>
                </a:solidFill>
                <a:latin typeface="Garamond" pitchFamily="18" charset="0"/>
                <a:cs typeface="Arial" charset="0"/>
              </a:endParaRPr>
            </a:p>
          </p:txBody>
        </p:sp>
      </p:grpSp>
      <p:sp>
        <p:nvSpPr>
          <p:cNvPr id="92" name="Овал 91"/>
          <p:cNvSpPr/>
          <p:nvPr/>
        </p:nvSpPr>
        <p:spPr>
          <a:xfrm>
            <a:off x="15875" y="6203950"/>
            <a:ext cx="390525" cy="293688"/>
          </a:xfrm>
          <a:prstGeom prst="ellipse">
            <a:avLst/>
          </a:prstGeom>
          <a:gradFill rotWithShape="1">
            <a:gsLst>
              <a:gs pos="0">
                <a:srgbClr val="5CB1FE"/>
              </a:gs>
              <a:gs pos="100000">
                <a:srgbClr val="5CB1FE">
                  <a:gamma/>
                  <a:tint val="60000"/>
                  <a:invGamma/>
                </a:srgb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5CB1FE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TextBox 93"/>
          <p:cNvSpPr txBox="1">
            <a:spLocks noChangeArrowheads="1"/>
          </p:cNvSpPr>
          <p:nvPr/>
        </p:nvSpPr>
        <p:spPr bwMode="auto">
          <a:xfrm>
            <a:off x="661988" y="6203950"/>
            <a:ext cx="85074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400">
                <a:solidFill>
                  <a:srgbClr val="000000"/>
                </a:solidFill>
                <a:cs typeface="Arial" charset="0"/>
              </a:rPr>
              <a:t>Количество страхователей, воспользовавшихся финансированием предупредительных мероприятий</a:t>
            </a: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-1842" y="1124744"/>
            <a:ext cx="9170602" cy="504056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rgbClr val="FFFFFF"/>
                </a:solidFill>
                <a:cs typeface="Times New Roman" pitchFamily="18" charset="0"/>
              </a:rPr>
              <a:t>Динамика расходов </a:t>
            </a:r>
          </a:p>
          <a:p>
            <a:pPr algn="ctr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rgbClr val="FFFFFF"/>
                </a:solidFill>
                <a:cs typeface="Times New Roman" pitchFamily="18" charset="0"/>
              </a:rPr>
              <a:t>на финансовое обеспечение предупредительных мер</a:t>
            </a: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gray">
          <a:xfrm rot="16200000">
            <a:off x="1120775" y="3810001"/>
            <a:ext cx="2263775" cy="1009650"/>
          </a:xfrm>
          <a:prstGeom prst="rect">
            <a:avLst/>
          </a:prstGeom>
          <a:gradFill rotWithShape="1">
            <a:gsLst>
              <a:gs pos="0">
                <a:srgbClr val="A8D02A">
                  <a:gamma/>
                  <a:tint val="35294"/>
                  <a:invGamma/>
                </a:srgbClr>
              </a:gs>
              <a:gs pos="100000">
                <a:srgbClr val="A8D02A"/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A8D02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62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5" name="TextBox 48"/>
          <p:cNvSpPr txBox="1">
            <a:spLocks noChangeArrowheads="1"/>
          </p:cNvSpPr>
          <p:nvPr/>
        </p:nvSpPr>
        <p:spPr bwMode="auto">
          <a:xfrm rot="10800000" flipV="1">
            <a:off x="1504950" y="5478463"/>
            <a:ext cx="1296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400">
                <a:solidFill>
                  <a:srgbClr val="000000"/>
                </a:solidFill>
                <a:latin typeface="Arial" charset="0"/>
                <a:cs typeface="Arial" charset="0"/>
              </a:rPr>
              <a:t>2018</a:t>
            </a:r>
          </a:p>
        </p:txBody>
      </p:sp>
      <p:sp>
        <p:nvSpPr>
          <p:cNvPr id="9226" name="TextBox 73"/>
          <p:cNvSpPr txBox="1">
            <a:spLocks noChangeArrowheads="1"/>
          </p:cNvSpPr>
          <p:nvPr/>
        </p:nvSpPr>
        <p:spPr bwMode="auto">
          <a:xfrm>
            <a:off x="1804988" y="2636838"/>
            <a:ext cx="984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600" b="1">
                <a:solidFill>
                  <a:srgbClr val="000000"/>
                </a:solidFill>
                <a:latin typeface="Arial" charset="0"/>
                <a:cs typeface="Arial" charset="0"/>
              </a:rPr>
              <a:t>199,7</a:t>
            </a:r>
          </a:p>
        </p:txBody>
      </p:sp>
      <p:sp>
        <p:nvSpPr>
          <p:cNvPr id="41" name="Овал 40"/>
          <p:cNvSpPr/>
          <p:nvPr/>
        </p:nvSpPr>
        <p:spPr>
          <a:xfrm>
            <a:off x="1801813" y="4114800"/>
            <a:ext cx="901700" cy="501650"/>
          </a:xfrm>
          <a:prstGeom prst="ellipse">
            <a:avLst/>
          </a:prstGeom>
          <a:gradFill rotWithShape="1">
            <a:gsLst>
              <a:gs pos="0">
                <a:srgbClr val="5CB1FE"/>
              </a:gs>
              <a:gs pos="100000">
                <a:srgbClr val="5CB1FE">
                  <a:gamma/>
                  <a:tint val="60000"/>
                  <a:invGamma/>
                </a:srgb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5CB1FE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1021</a:t>
            </a:r>
          </a:p>
        </p:txBody>
      </p:sp>
      <p:sp>
        <p:nvSpPr>
          <p:cNvPr id="44" name="Rectangle 53"/>
          <p:cNvSpPr>
            <a:spLocks noChangeArrowheads="1"/>
          </p:cNvSpPr>
          <p:nvPr/>
        </p:nvSpPr>
        <p:spPr bwMode="gray">
          <a:xfrm rot="16200000">
            <a:off x="2454275" y="3589338"/>
            <a:ext cx="2768600" cy="1009650"/>
          </a:xfrm>
          <a:prstGeom prst="rect">
            <a:avLst/>
          </a:prstGeom>
          <a:gradFill rotWithShape="1">
            <a:gsLst>
              <a:gs pos="0">
                <a:srgbClr val="A8D02A">
                  <a:gamma/>
                  <a:tint val="35294"/>
                  <a:invGamma/>
                </a:srgbClr>
              </a:gs>
              <a:gs pos="100000">
                <a:srgbClr val="A8D02A"/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A8D02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62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9" name="TextBox 73"/>
          <p:cNvSpPr txBox="1">
            <a:spLocks noChangeArrowheads="1"/>
          </p:cNvSpPr>
          <p:nvPr/>
        </p:nvSpPr>
        <p:spPr bwMode="auto">
          <a:xfrm>
            <a:off x="3413125" y="2292350"/>
            <a:ext cx="984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600" b="1">
                <a:solidFill>
                  <a:srgbClr val="000000"/>
                </a:solidFill>
                <a:latin typeface="Arial" charset="0"/>
                <a:cs typeface="Arial" charset="0"/>
              </a:rPr>
              <a:t>307,8</a:t>
            </a:r>
          </a:p>
        </p:txBody>
      </p:sp>
      <p:sp>
        <p:nvSpPr>
          <p:cNvPr id="9230" name="TextBox 48"/>
          <p:cNvSpPr txBox="1">
            <a:spLocks noChangeArrowheads="1"/>
          </p:cNvSpPr>
          <p:nvPr/>
        </p:nvSpPr>
        <p:spPr bwMode="auto">
          <a:xfrm rot="10800000" flipV="1">
            <a:off x="3197225" y="5505450"/>
            <a:ext cx="1296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400">
                <a:solidFill>
                  <a:srgbClr val="000000"/>
                </a:solidFill>
                <a:latin typeface="Arial" charset="0"/>
                <a:cs typeface="Arial" charset="0"/>
              </a:rPr>
              <a:t>2019</a:t>
            </a:r>
          </a:p>
        </p:txBody>
      </p:sp>
      <p:sp>
        <p:nvSpPr>
          <p:cNvPr id="34" name="Овал 33"/>
          <p:cNvSpPr/>
          <p:nvPr/>
        </p:nvSpPr>
        <p:spPr>
          <a:xfrm>
            <a:off x="3398838" y="4260850"/>
            <a:ext cx="901700" cy="501650"/>
          </a:xfrm>
          <a:prstGeom prst="ellipse">
            <a:avLst/>
          </a:prstGeom>
          <a:gradFill rotWithShape="1">
            <a:gsLst>
              <a:gs pos="0">
                <a:srgbClr val="5CB1FE"/>
              </a:gs>
              <a:gs pos="100000">
                <a:srgbClr val="5CB1FE">
                  <a:gamma/>
                  <a:tint val="60000"/>
                  <a:invGamma/>
                </a:srgb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5CB1FE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953</a:t>
            </a:r>
          </a:p>
        </p:txBody>
      </p:sp>
      <p:sp>
        <p:nvSpPr>
          <p:cNvPr id="30" name="Rectangle 53"/>
          <p:cNvSpPr>
            <a:spLocks noChangeArrowheads="1"/>
          </p:cNvSpPr>
          <p:nvPr/>
        </p:nvSpPr>
        <p:spPr bwMode="gray">
          <a:xfrm rot="16200000">
            <a:off x="3605213" y="3436938"/>
            <a:ext cx="3073400" cy="1009650"/>
          </a:xfrm>
          <a:prstGeom prst="rect">
            <a:avLst/>
          </a:prstGeom>
          <a:gradFill rotWithShape="1">
            <a:gsLst>
              <a:gs pos="0">
                <a:srgbClr val="A8D02A">
                  <a:gamma/>
                  <a:tint val="35294"/>
                  <a:invGamma/>
                </a:srgbClr>
              </a:gs>
              <a:gs pos="100000">
                <a:srgbClr val="A8D02A"/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A8D02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62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691063" y="4059238"/>
            <a:ext cx="901700" cy="557212"/>
          </a:xfrm>
          <a:prstGeom prst="ellipse">
            <a:avLst/>
          </a:prstGeom>
          <a:gradFill rotWithShape="1">
            <a:gsLst>
              <a:gs pos="0">
                <a:srgbClr val="5CB1FE"/>
              </a:gs>
              <a:gs pos="100000">
                <a:srgbClr val="5CB1FE">
                  <a:gamma/>
                  <a:tint val="60000"/>
                  <a:invGamma/>
                </a:srgb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5CB1FE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1091</a:t>
            </a:r>
          </a:p>
        </p:txBody>
      </p:sp>
      <p:sp>
        <p:nvSpPr>
          <p:cNvPr id="9234" name="TextBox 73"/>
          <p:cNvSpPr txBox="1">
            <a:spLocks noChangeArrowheads="1"/>
          </p:cNvSpPr>
          <p:nvPr/>
        </p:nvSpPr>
        <p:spPr bwMode="auto">
          <a:xfrm>
            <a:off x="4664075" y="1966913"/>
            <a:ext cx="984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600" b="1">
                <a:solidFill>
                  <a:srgbClr val="000000"/>
                </a:solidFill>
                <a:latin typeface="Arial" charset="0"/>
                <a:cs typeface="Arial" charset="0"/>
              </a:rPr>
              <a:t>355,3</a:t>
            </a:r>
          </a:p>
        </p:txBody>
      </p:sp>
      <p:sp>
        <p:nvSpPr>
          <p:cNvPr id="33" name="Rectangle 53"/>
          <p:cNvSpPr>
            <a:spLocks noChangeArrowheads="1"/>
          </p:cNvSpPr>
          <p:nvPr/>
        </p:nvSpPr>
        <p:spPr bwMode="gray">
          <a:xfrm rot="16200000">
            <a:off x="4905375" y="3316288"/>
            <a:ext cx="3368675" cy="1009650"/>
          </a:xfrm>
          <a:prstGeom prst="rect">
            <a:avLst/>
          </a:prstGeom>
          <a:gradFill rotWithShape="1">
            <a:gsLst>
              <a:gs pos="0">
                <a:srgbClr val="A8D02A">
                  <a:gamma/>
                  <a:tint val="35294"/>
                  <a:invGamma/>
                </a:srgbClr>
              </a:gs>
              <a:gs pos="100000">
                <a:srgbClr val="A8D02A"/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A8D02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62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36" name="TextBox 73"/>
          <p:cNvSpPr txBox="1">
            <a:spLocks noChangeArrowheads="1"/>
          </p:cNvSpPr>
          <p:nvPr/>
        </p:nvSpPr>
        <p:spPr bwMode="auto">
          <a:xfrm>
            <a:off x="6094413" y="1628775"/>
            <a:ext cx="984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600" b="1">
                <a:solidFill>
                  <a:srgbClr val="000000"/>
                </a:solidFill>
                <a:latin typeface="Arial" charset="0"/>
                <a:cs typeface="Arial" charset="0"/>
              </a:rPr>
              <a:t>410,7</a:t>
            </a:r>
          </a:p>
        </p:txBody>
      </p:sp>
      <p:sp>
        <p:nvSpPr>
          <p:cNvPr id="9237" name="TextBox 48"/>
          <p:cNvSpPr txBox="1">
            <a:spLocks noChangeArrowheads="1"/>
          </p:cNvSpPr>
          <p:nvPr/>
        </p:nvSpPr>
        <p:spPr bwMode="auto">
          <a:xfrm rot="10800000" flipV="1">
            <a:off x="4491038" y="5500688"/>
            <a:ext cx="1296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400">
                <a:solidFill>
                  <a:srgbClr val="000000"/>
                </a:solidFill>
                <a:latin typeface="Arial" charset="0"/>
                <a:cs typeface="Arial" charset="0"/>
              </a:rPr>
              <a:t>2020</a:t>
            </a:r>
          </a:p>
        </p:txBody>
      </p:sp>
      <p:sp>
        <p:nvSpPr>
          <p:cNvPr id="9238" name="TextBox 48"/>
          <p:cNvSpPr txBox="1">
            <a:spLocks noChangeArrowheads="1"/>
          </p:cNvSpPr>
          <p:nvPr/>
        </p:nvSpPr>
        <p:spPr bwMode="auto">
          <a:xfrm rot="10800000" flipV="1">
            <a:off x="5940425" y="5538788"/>
            <a:ext cx="1296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ru-RU" altLang="ru-RU" sz="1400">
                <a:solidFill>
                  <a:srgbClr val="000000"/>
                </a:solidFill>
                <a:latin typeface="Arial" charset="0"/>
                <a:cs typeface="Arial" charset="0"/>
              </a:rPr>
              <a:t>2021</a:t>
            </a:r>
          </a:p>
        </p:txBody>
      </p:sp>
      <p:sp>
        <p:nvSpPr>
          <p:cNvPr id="24" name="Овал 23"/>
          <p:cNvSpPr/>
          <p:nvPr/>
        </p:nvSpPr>
        <p:spPr>
          <a:xfrm>
            <a:off x="6176963" y="4264025"/>
            <a:ext cx="901700" cy="557213"/>
          </a:xfrm>
          <a:prstGeom prst="ellipse">
            <a:avLst/>
          </a:prstGeom>
          <a:gradFill rotWithShape="1">
            <a:gsLst>
              <a:gs pos="0">
                <a:srgbClr val="5CB1FE"/>
              </a:gs>
              <a:gs pos="100000">
                <a:srgbClr val="5CB1FE">
                  <a:gamma/>
                  <a:tint val="60000"/>
                  <a:invGamma/>
                </a:srgb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5CB1FE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813</a:t>
            </a:r>
          </a:p>
        </p:txBody>
      </p:sp>
    </p:spTree>
    <p:extLst>
      <p:ext uri="{BB962C8B-B14F-4D97-AF65-F5344CB8AC3E}">
        <p14:creationId xmlns:p14="http://schemas.microsoft.com/office/powerpoint/2010/main" val="22553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 rot="16200000" flipV="1">
            <a:off x="4572000" y="2286000"/>
            <a:ext cx="0" cy="9144000"/>
          </a:xfrm>
          <a:prstGeom prst="line">
            <a:avLst/>
          </a:prstGeom>
          <a:noFill/>
          <a:ln w="76200" cmpd="tri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3315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19050" y="1127125"/>
          <a:ext cx="9077325" cy="572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r:id="rId3" imgW="9077731" imgH="5724640" progId="Excel.Chart.8">
                  <p:embed/>
                </p:oleObj>
              </mc:Choice>
              <mc:Fallback>
                <p:oleObj r:id="rId3" imgW="9077731" imgH="5724640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" y="1127125"/>
                        <a:ext cx="9077325" cy="572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1979613" y="1739900"/>
            <a:ext cx="54737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Всего 410,7 млн. руб. </a:t>
            </a:r>
            <a:endParaRPr lang="de-DE" dirty="0">
              <a:cs typeface="Arial" panose="020B0604020202020204" pitchFamily="34" charset="0"/>
            </a:endParaRPr>
          </a:p>
        </p:txBody>
      </p:sp>
      <p:grpSp>
        <p:nvGrpSpPr>
          <p:cNvPr id="13317" name="Группа 4"/>
          <p:cNvGrpSpPr>
            <a:grpSpLocks/>
          </p:cNvGrpSpPr>
          <p:nvPr/>
        </p:nvGrpSpPr>
        <p:grpSpPr bwMode="auto">
          <a:xfrm>
            <a:off x="42863" y="1127125"/>
            <a:ext cx="9190037" cy="527050"/>
            <a:chOff x="-18257" y="413152"/>
            <a:chExt cx="9190061" cy="52761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-18257" y="413152"/>
              <a:ext cx="9180511" cy="51571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42068" y="475131"/>
              <a:ext cx="9129736" cy="4656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Распределение средств на финансовое обеспечение предупредительных мер 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мероприятиям  в 2021году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014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79388" y="1773238"/>
          <a:ext cx="8945562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Диаграмма" r:id="rId3" imgW="8191511" imgH="4743360" progId="MSGraph.Chart.8">
                  <p:embed followColorScheme="full"/>
                </p:oleObj>
              </mc:Choice>
              <mc:Fallback>
                <p:oleObj name="Диаграмма" r:id="rId3" imgW="8191511" imgH="4743360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73238"/>
                        <a:ext cx="8945562" cy="496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96752"/>
            <a:ext cx="9143999" cy="288032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страхователей по муниципальным образованиям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274888" y="1700213"/>
            <a:ext cx="4592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Всего  -  813 страхователей</a:t>
            </a:r>
            <a:endParaRPr lang="de-D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7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 rot="16200000" flipV="1">
            <a:off x="4572000" y="2286000"/>
            <a:ext cx="0" cy="9144000"/>
          </a:xfrm>
          <a:prstGeom prst="line">
            <a:avLst/>
          </a:prstGeom>
          <a:noFill/>
          <a:ln w="76200" cmpd="tri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5363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2777102508"/>
              </p:ext>
            </p:extLst>
          </p:nvPr>
        </p:nvGraphicFramePr>
        <p:xfrm>
          <a:off x="395288" y="1628775"/>
          <a:ext cx="840105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Лист" r:id="rId3" imgW="8401134" imgH="4724460" progId="Excel.Sheet.8">
                  <p:embed/>
                </p:oleObj>
              </mc:Choice>
              <mc:Fallback>
                <p:oleObj name="Лист" r:id="rId3" imgW="8401134" imgH="472446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628775"/>
                        <a:ext cx="840105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2411413" y="1628775"/>
            <a:ext cx="4592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Всего  -  410,7 млн. руб. </a:t>
            </a:r>
            <a:endParaRPr lang="de-DE" dirty="0">
              <a:latin typeface="Arial" charset="0"/>
            </a:endParaRPr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1482725" y="115888"/>
            <a:ext cx="7264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ru-RU" altLang="ru-RU" sz="1600" b="1">
              <a:solidFill>
                <a:srgbClr val="041A86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0" y="1040496"/>
          <a:ext cx="9180511" cy="516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730300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927277"/>
              </p:ext>
            </p:extLst>
          </p:nvPr>
        </p:nvGraphicFramePr>
        <p:xfrm>
          <a:off x="333072" y="1916832"/>
          <a:ext cx="8687040" cy="4711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Line 3"/>
          <p:cNvSpPr>
            <a:spLocks noChangeShapeType="1"/>
          </p:cNvSpPr>
          <p:nvPr/>
        </p:nvSpPr>
        <p:spPr bwMode="auto">
          <a:xfrm flipH="1">
            <a:off x="-1842" y="6846889"/>
            <a:ext cx="9147682" cy="1587"/>
          </a:xfrm>
          <a:prstGeom prst="line">
            <a:avLst/>
          </a:prstGeom>
          <a:noFill/>
          <a:ln w="7632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" name="Picture 23" descr="1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970" y="2060848"/>
            <a:ext cx="2987437" cy="1715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08028" y="1124743"/>
            <a:ext cx="8684452" cy="583335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Количество страхователей и суммы, направленные на финансовое обеспечение предупредительных мер по сокращению производственного травматизма и профессиональных заболеваний</a:t>
            </a:r>
            <a:r>
              <a:rPr 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г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 Архангельск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478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БК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БК3</Template>
  <TotalTime>3661</TotalTime>
  <Words>881</Words>
  <Application>Microsoft Office PowerPoint</Application>
  <PresentationFormat>Экран (4:3)</PresentationFormat>
  <Paragraphs>143</Paragraphs>
  <Slides>21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БК3</vt:lpstr>
      <vt:lpstr>Диаграмма Microsoft Excel</vt:lpstr>
      <vt:lpstr>Лист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бюджете  Архангельского регионального отделения  Фонда социального страхования Российской Федерации</dc:title>
  <dc:creator>Смирнова Екатерина Владимировна</dc:creator>
  <cp:lastModifiedBy>Крюков Вадим Моисеевич</cp:lastModifiedBy>
  <cp:revision>301</cp:revision>
  <cp:lastPrinted>2019-04-24T10:40:18Z</cp:lastPrinted>
  <dcterms:created xsi:type="dcterms:W3CDTF">2014-11-21T15:38:07Z</dcterms:created>
  <dcterms:modified xsi:type="dcterms:W3CDTF">2022-04-25T09:09:06Z</dcterms:modified>
</cp:coreProperties>
</file>