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89" r:id="rId4"/>
    <p:sldId id="286" r:id="rId5"/>
    <p:sldId id="290" r:id="rId6"/>
    <p:sldId id="25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92" r:id="rId18"/>
    <p:sldId id="270" r:id="rId19"/>
    <p:sldId id="271" r:id="rId20"/>
    <p:sldId id="272" r:id="rId21"/>
    <p:sldId id="288" r:id="rId22"/>
    <p:sldId id="273" r:id="rId23"/>
    <p:sldId id="274" r:id="rId24"/>
    <p:sldId id="29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2A75A-0775-4B59-8789-121E97A8B46D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34B43-F11B-4D14-8F2B-0E007A4C8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827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497A5-D047-4339-A5FF-C6410FA4E397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18B1-CC8E-489B-85AB-24F3446F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712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497A5-D047-4339-A5FF-C6410FA4E397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18B1-CC8E-489B-85AB-24F3446F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440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497A5-D047-4339-A5FF-C6410FA4E397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18B1-CC8E-489B-85AB-24F3446F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880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497A5-D047-4339-A5FF-C6410FA4E397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18B1-CC8E-489B-85AB-24F3446F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664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497A5-D047-4339-A5FF-C6410FA4E397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18B1-CC8E-489B-85AB-24F3446F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625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497A5-D047-4339-A5FF-C6410FA4E397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18B1-CC8E-489B-85AB-24F3446F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027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497A5-D047-4339-A5FF-C6410FA4E397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18B1-CC8E-489B-85AB-24F3446F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854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497A5-D047-4339-A5FF-C6410FA4E397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18B1-CC8E-489B-85AB-24F3446F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323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497A5-D047-4339-A5FF-C6410FA4E397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18B1-CC8E-489B-85AB-24F3446F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486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497A5-D047-4339-A5FF-C6410FA4E397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18B1-CC8E-489B-85AB-24F3446F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437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497A5-D047-4339-A5FF-C6410FA4E397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18B1-CC8E-489B-85AB-24F3446F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62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497A5-D047-4339-A5FF-C6410FA4E397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318B1-CC8E-489B-85AB-24F3446F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58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_____Microsoft_Excel_97-20031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0" y="0"/>
            <a:ext cx="9144000" cy="263691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10" y="25886"/>
            <a:ext cx="8928992" cy="129614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Департамент образования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 города Архангельска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2276872"/>
            <a:ext cx="7200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О переходе к новой системе регистрации слушателей курсов повышения квалификации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АО ИОО в 2016 году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7777" y="6237312"/>
            <a:ext cx="1800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03.03.2016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83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973" y="0"/>
            <a:ext cx="9379974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ru-RU" sz="29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Нормативно-правовые документы, регламентирующие регистрацию на курсы повышения квалификации работников сферы образования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5590347"/>
              </p:ext>
            </p:extLst>
          </p:nvPr>
        </p:nvGraphicFramePr>
        <p:xfrm>
          <a:off x="1763688" y="1916832"/>
          <a:ext cx="7128792" cy="447319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4036"/>
                <a:gridCol w="2374117"/>
                <a:gridCol w="4430639"/>
              </a:tblGrid>
              <a:tr h="6885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Нормативный документ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Выдержки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319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 закон от 29.12.2012       N 273-ФЗ (ред. от 13.07.2015) "Об образовании в Российской Федерации"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пп.2 п.5 ст.47 Педагогический работник имеет трудовое право на дополнительное профессиональное образование по профилю педагогической деятельности 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sz="2400" b="1" u="sng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</a:t>
                      </a:r>
                      <a:r>
                        <a:rPr lang="ru-RU" sz="2400" b="1" u="sng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реже чем один раз в три года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652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0"/>
            <a:ext cx="961256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Алгоритм повышения квалификации: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582945"/>
              </p:ext>
            </p:extLst>
          </p:nvPr>
        </p:nvGraphicFramePr>
        <p:xfrm>
          <a:off x="1979712" y="1556792"/>
          <a:ext cx="6984776" cy="50851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272"/>
                <a:gridCol w="4536504"/>
              </a:tblGrid>
              <a:tr h="50851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979712" y="2437437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Образовательная организация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3131840" y="3268434"/>
            <a:ext cx="0" cy="393139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79712" y="3769117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Департамент образования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105636" y="4600114"/>
            <a:ext cx="0" cy="393139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87724" y="5196101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Регистрация на курсы ПК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269729"/>
              </p:ext>
            </p:extLst>
          </p:nvPr>
        </p:nvGraphicFramePr>
        <p:xfrm>
          <a:off x="1979712" y="1556792"/>
          <a:ext cx="2448272" cy="690283"/>
        </p:xfrm>
        <a:graphic>
          <a:graphicData uri="http://schemas.openxmlformats.org/drawingml/2006/table">
            <a:tbl>
              <a:tblPr/>
              <a:tblGrid>
                <a:gridCol w="2448272"/>
              </a:tblGrid>
              <a:tr h="69028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2015 года:</a:t>
                      </a:r>
                      <a:endParaRPr lang="ru-RU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385861"/>
              </p:ext>
            </p:extLst>
          </p:nvPr>
        </p:nvGraphicFramePr>
        <p:xfrm>
          <a:off x="4423774" y="1556792"/>
          <a:ext cx="4536504" cy="701443"/>
        </p:xfrm>
        <a:graphic>
          <a:graphicData uri="http://schemas.openxmlformats.org/drawingml/2006/table">
            <a:tbl>
              <a:tblPr/>
              <a:tblGrid>
                <a:gridCol w="4536504"/>
              </a:tblGrid>
              <a:tr h="70144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После 2015 года:</a:t>
                      </a:r>
                      <a:endParaRPr lang="ru-RU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860032" y="2957048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Образовательная организация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6768244" y="3794850"/>
            <a:ext cx="0" cy="393139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24128" y="4365104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Регистрация на курсы ПК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3210" y="5461771"/>
            <a:ext cx="2383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Департамент образования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4288" y="564643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Контроль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6336196" y="5877271"/>
            <a:ext cx="828092" cy="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52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0"/>
            <a:ext cx="10044609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88640"/>
            <a:ext cx="41044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Письмо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департамента образования Администрации города Архангельска от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15.01.2016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032-17/70     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«Об алгоритме перехода к новой системе регистрации слушателей курсов повышения квалификации АО ИОО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в 2016 году»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24744"/>
            <a:ext cx="3597398" cy="5445224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3652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0"/>
            <a:ext cx="99726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352928" cy="612068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Смена алгоритма регистрации на курсы повышения квалификации повлекла за собой ряд принципиально новых и важных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изменений</a:t>
            </a:r>
            <a:r>
              <a:rPr lang="ru-RU" dirty="0"/>
              <a:t/>
            </a:r>
            <a:br>
              <a:rPr lang="ru-RU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каждой образовательной организации должен быть приказ о назначении ответственного лица за регистрацию на курсы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слушателей;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регистрацию, а также фактическое прохождение курсов слушателей работником образовательной организации, ответственность несет образовательная организация и лицо, ответственное за регистрацию на курсы повышения квалификации.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52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0"/>
            <a:ext cx="99726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Локальные акты в части повышения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квалификации: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9612" y="1484784"/>
            <a:ext cx="795688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Перспективный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план-график повышения квалификации педагогическими и руководящими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работниками</a:t>
            </a:r>
          </a:p>
          <a:p>
            <a:pPr marL="571500" indent="-571500">
              <a:buFont typeface="Arial" pitchFamily="34" charset="0"/>
              <a:buChar char="•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Перспективный план-график должен составляться отдельно для руководящих и педагогических работников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843808" y="3043429"/>
            <a:ext cx="576064" cy="432048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7668344" y="3043429"/>
            <a:ext cx="495672" cy="432048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87624" y="3562276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3 года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60432" y="3452761"/>
            <a:ext cx="30243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текущий учебный год        (с учетом корректировок)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52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9155" y="-12612"/>
            <a:ext cx="985315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Локальные акты в части повышения квалификации: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997839"/>
            <a:ext cx="72728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Приказ о направлении работника образовательной организации на курсы повышения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квалификации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Сертификат о пройденных курсах повышения квалификации работником образовательной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организации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52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0"/>
            <a:ext cx="9828585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условий в части повышения квалификации педагогических и руководящих работников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97163"/>
              </p:ext>
            </p:extLst>
          </p:nvPr>
        </p:nvGraphicFramePr>
        <p:xfrm>
          <a:off x="1331640" y="2492896"/>
          <a:ext cx="7704855" cy="356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1846"/>
                <a:gridCol w="1704614"/>
                <a:gridCol w="5318395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  <a:endParaRPr lang="ru-RU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lang="ru-RU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20013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Ежеквартально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мониторинга реализации плана повышения квалификации педагогическими и руководящими работниками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0013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 5 число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каждого месяца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Отчет в департамент образования     "Об итогах регистрации слушателей и их фактическом посещении курсов повышения квалификации в АО ИОО"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652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664" y="0"/>
            <a:ext cx="10548664" cy="6857999"/>
          </a:xfrm>
        </p:spPr>
      </p:pic>
      <p:sp>
        <p:nvSpPr>
          <p:cNvPr id="2" name="TextBox 1"/>
          <p:cNvSpPr txBox="1"/>
          <p:nvPr/>
        </p:nvSpPr>
        <p:spPr>
          <a:xfrm>
            <a:off x="1231068" y="190183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Образовательные организации, не предоставившие отчет на 05.02.2016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3464281"/>
              </p:ext>
            </p:extLst>
          </p:nvPr>
        </p:nvGraphicFramePr>
        <p:xfrm>
          <a:off x="1043608" y="1340767"/>
          <a:ext cx="7920880" cy="515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8312"/>
                <a:gridCol w="3096344"/>
                <a:gridCol w="2016224"/>
              </a:tblGrid>
              <a:tr h="26625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ОДО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МБДОУ Детский сад</a:t>
                      </a: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№ 31, 47, МБДОУ ЦРР – детский сад      № 50, МБДОУ Детский сад     № 54, 101, 118, 121, 132, 135, 147, 148, 151, 167, 172, 178, 183.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МБОУ СШ № 2, 4, МБОУ СШ № 10, 11, МБОУ ОШ № 12, МБОУ СШ № 20, 22, МБОУ СШ № 23 имени </a:t>
                      </a:r>
                      <a:r>
                        <a:rPr lang="ru-RU" sz="2400" dirty="0" err="1" smtClean="0"/>
                        <a:t>А.С.Пушкина</a:t>
                      </a:r>
                      <a:r>
                        <a:rPr lang="ru-RU" sz="2400" dirty="0" smtClean="0"/>
                        <a:t>, МБОУ СШ № 27, 35, МБОУ ОШ № 48, МБОУ СШ № 49, 54, 55, 60, 70, 73, 82, 93, ЭБЛ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МБУ ДО </a:t>
                      </a: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ЦДОД </a:t>
                      </a: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Контакт</a:t>
                      </a: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, МБУ ДО </a:t>
                      </a: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ЛДДТ</a:t>
                      </a: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, МАУ ДО </a:t>
                      </a: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Центр </a:t>
                      </a: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Архангел</a:t>
                      </a: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", МБУ ДО "ДПЦ "Радуга"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929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8680" y="0"/>
            <a:ext cx="10692681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787208" cy="213285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Комплексная оценка деятельности  (контроль соответствия деятельности учреждения целям,  предусмотренным учредительными документами)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3673706"/>
              </p:ext>
            </p:extLst>
          </p:nvPr>
        </p:nvGraphicFramePr>
        <p:xfrm>
          <a:off x="0" y="2132856"/>
          <a:ext cx="9036496" cy="46740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224135"/>
                <a:gridCol w="2304256"/>
                <a:gridCol w="3024336"/>
                <a:gridCol w="1340688"/>
                <a:gridCol w="1143081"/>
              </a:tblGrid>
              <a:tr h="2091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Месяц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ОУ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ДОУ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18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МБДОУ Детский сад № 118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8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Февраль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МБОУ СШ № 5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МБДОУ Детский сад № 94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МБУ Центр "Леда"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833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МБОУ СШ №  26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МБДОУ Детский сад № 186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1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Гимназия № 24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8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СШ № 27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МБДОУ Детский сад № 162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МБУ ДО "СДДТ"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8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МБДОУ Детский сад № 167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8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Архангельская СШ Соловецких юнг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МБДОУ Детский сад № 171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МБУ ДО "ЦТТ"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833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СШ № 35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МБДОУ Детский сад № 173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83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МБДОУ Детский сад № 180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8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Декабрь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476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ОСШ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МБДОУ Детский сад № 37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1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651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652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0"/>
            <a:ext cx="9972601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Вопросы, требующие особого внимания, в части повышения квалификации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916832"/>
            <a:ext cx="806489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образовательной организации должен быть приказ о назначении ответственного лица за регистрацию на курсы повышения квалификации в 2016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педагогических и руководящих работников образовательной организации создаются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два отдельных перспективных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план-графика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повышения квалификации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Перспективный план-график повышения квалификации должен составляться с учетом обеспечения трудового права педагогического работника на повышение квалификации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раз в три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личное дело работника образовательной организации вкладывается копия свидетельства о прохождении курсов повышения квалификации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52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0"/>
            <a:ext cx="9855466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выступления: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44008" y="1294312"/>
            <a:ext cx="7704856" cy="683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	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Статистика кадрового обеспечения образовательных организаций города Архангельска.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Документы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регламентирующие порядок регистрации на курсы повышения квалификации педагогических и руководящих работников образовательных организаций.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Алгоритм действий образовательной организации в части создания условий для своевременной регистрации на курсы повышения квалификации на курсы повышения квалификации.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Алгоритм действий департамента образования в осуществлении информационной и координационной помощи ОО в части повышения квалификации.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52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672" y="0"/>
            <a:ext cx="10620672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941568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Алгоритм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действий ОО в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создания условий для своевременной регистрации на курсы повышения квалификации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595194"/>
              </p:ext>
            </p:extLst>
          </p:nvPr>
        </p:nvGraphicFramePr>
        <p:xfrm>
          <a:off x="539552" y="1340768"/>
          <a:ext cx="8496944" cy="55172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6824"/>
                <a:gridCol w="1601883"/>
                <a:gridCol w="6268237"/>
              </a:tblGrid>
              <a:tr h="45089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0178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 01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декабря текущего года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Учет движения педагогических и руководящих работников при планировании повышения квалификации (образование, профессиональная переподготовка, декретный отпуск)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124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 01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декабря текущего года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Составление перспективного план-графика повышения квалификации на три года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888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01 декабря текущего года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Контроль за планом АО ИОО курсов повышения квалификации на следующий календарный год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3377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01 декабря текущего года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Составление уточненного план-графика на следующий календарный год.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0178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течение года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Контроль открытия регистрации на курсы повышения квалификации, наличия свободных мест, появления дополнительных групп для слушателей курсов.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888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течение года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Регистрация педагогических и руководящих работников на курсы повышения квалификации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652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0"/>
            <a:ext cx="10044609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Алгоритм действий ОО в части создания условий для своевременной регистрации на курсы повышения квалификации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018394"/>
              </p:ext>
            </p:extLst>
          </p:nvPr>
        </p:nvGraphicFramePr>
        <p:xfrm>
          <a:off x="1043607" y="1484784"/>
          <a:ext cx="7992887" cy="47759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7"/>
                <a:gridCol w="1920212"/>
                <a:gridCol w="5568618"/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  <a:endParaRPr lang="ru-RU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lang="ru-RU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00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За 7 дней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 начала курсов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Издание приказа о направлении работника образовательной организации на курсы повышения квалификации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00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 течение всего срока курсов ПК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Контроль за прохождением курсов повышения квалификации работником образовательной организации. В случае невозможности посещения курсов слушателей работником образовательной организации, ответственное лицо обязано </a:t>
                      </a:r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минимум за 3 дня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до начала курсов проинформировать АО ИОО.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00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 05 числа текущего месяца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Направление отчета в департамент образования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00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 в три месяца. </a:t>
                      </a:r>
                      <a:endParaRPr lang="ru-RU" u="non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мониторинга реализации плана повышения квалификации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471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450" y="0"/>
            <a:ext cx="9693449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7488832" cy="1143000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Алгоритм действий департамента образования в осуществлении информационной и координационной помощи ОО в части повышения квалификации</a:t>
            </a:r>
            <a:endParaRPr lang="ru-RU" sz="3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2132856"/>
            <a:ext cx="7632847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Ежемесячный сбор отчетов об итогах регистрации слушателей и их фактическом посещении курсов повышения квалификации в АО ИОО </a:t>
            </a:r>
          </a:p>
          <a:p>
            <a:pPr marL="457200" indent="-457200">
              <a:buAutoNum type="arabicPeriod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Сравнение данных, предоставляемых ОО с данными, обновляемыми на сайте АО ИОО</a:t>
            </a:r>
          </a:p>
          <a:p>
            <a:pPr marL="457200" indent="-457200">
              <a:buAutoNum type="arabicPeriod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Ежемесячное направление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адрес руководителя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ОО информационного письма о регистрации и фактическом посещении курсов повышения квалификации педагогическими и руководящими работниками</a:t>
            </a:r>
          </a:p>
        </p:txBody>
      </p:sp>
    </p:spTree>
    <p:extLst>
      <p:ext uri="{BB962C8B-B14F-4D97-AF65-F5344CB8AC3E}">
        <p14:creationId xmlns:p14="http://schemas.microsoft.com/office/powerpoint/2010/main" val="193652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624" y="0"/>
            <a:ext cx="10188624" cy="6857999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553" y="620688"/>
            <a:ext cx="10191553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2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624" y="-11901"/>
            <a:ext cx="10188624" cy="6857999"/>
          </a:xfrm>
        </p:spPr>
      </p:pic>
      <p:sp>
        <p:nvSpPr>
          <p:cNvPr id="2" name="TextBox 1"/>
          <p:cNvSpPr txBox="1"/>
          <p:nvPr/>
        </p:nvSpPr>
        <p:spPr>
          <a:xfrm>
            <a:off x="827584" y="908720"/>
            <a:ext cx="8051563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Анфилова Екатерина Антоновна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(ведущий специалист отдела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организационно-методического обеспечения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Администрации города Архангельска)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Тел.: 607-505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Меженный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Владимир Сергеевич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(начальник информационно-аналитического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Центра АО ИОО)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Тел.:20-55-32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76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624" y="0"/>
            <a:ext cx="10188624" cy="6857999"/>
          </a:xfrm>
        </p:spPr>
      </p:pic>
      <p:sp>
        <p:nvSpPr>
          <p:cNvPr id="2" name="TextBox 1"/>
          <p:cNvSpPr txBox="1"/>
          <p:nvPr/>
        </p:nvSpPr>
        <p:spPr>
          <a:xfrm>
            <a:off x="1115616" y="548680"/>
            <a:ext cx="5382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материалах тиража: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772816"/>
            <a:ext cx="74888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Письмо департамента образования      от 15.01.2016 № 032-17/70 «Об алгоритме перехода к новой системе регистрации слушателей курсов повышения квалификации АО ИОО в 2016 году»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Инструкция по работе с разделом «Регистрации на курсы повышения квалификации в 2016 году»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34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664" y="1"/>
            <a:ext cx="10548664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0464" y="116632"/>
            <a:ext cx="7653536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числа педагогических работников муниципальных образовательных учреждений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287310"/>
              </p:ext>
            </p:extLst>
          </p:nvPr>
        </p:nvGraphicFramePr>
        <p:xfrm>
          <a:off x="0" y="1340768"/>
          <a:ext cx="9144000" cy="5707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Диаграмма" r:id="rId4" imgW="5006340" imgH="3017520" progId="Excel.Chart.8">
                  <p:embed/>
                </p:oleObj>
              </mc:Choice>
              <mc:Fallback>
                <p:oleObj name="Диаграмма" r:id="rId4" imgW="5006340" imgH="3017520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40768"/>
                        <a:ext cx="9144000" cy="57077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148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624" y="0"/>
            <a:ext cx="10188624" cy="6857999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708" y="-7060"/>
            <a:ext cx="9409708" cy="686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3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-171400"/>
            <a:ext cx="9900593" cy="70293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Повысили квалификацию для работы в соответствии с ФГОС на 2015 год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541410"/>
              </p:ext>
            </p:extLst>
          </p:nvPr>
        </p:nvGraphicFramePr>
        <p:xfrm>
          <a:off x="1331640" y="1817688"/>
          <a:ext cx="7632848" cy="4347616"/>
        </p:xfrm>
        <a:graphic>
          <a:graphicData uri="http://schemas.openxmlformats.org/drawingml/2006/table">
            <a:tbl>
              <a:tblPr/>
              <a:tblGrid>
                <a:gridCol w="1908212"/>
                <a:gridCol w="2614957"/>
                <a:gridCol w="3109679"/>
              </a:tblGrid>
              <a:tr h="11224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Руководящие работники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Педагогические работники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45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Школы гимназии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лицеи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0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Детские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897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40" y="0"/>
            <a:ext cx="1033264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084" y="116632"/>
            <a:ext cx="8229600" cy="185821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Нормативно-правовые документы, регламентирующие регистрацию на курсы повышения квалификации работников сферы образования</a:t>
            </a: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9435366"/>
              </p:ext>
            </p:extLst>
          </p:nvPr>
        </p:nvGraphicFramePr>
        <p:xfrm>
          <a:off x="1115616" y="2132856"/>
          <a:ext cx="7848872" cy="462686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89977"/>
                <a:gridCol w="2365643"/>
                <a:gridCol w="4993252"/>
              </a:tblGrid>
              <a:tr h="826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Нормативный документ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Выдержки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21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 закон от 29.12.2012       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N 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273-ФЗ (ред. от 13.07.2015) "Об образовании в Российской Федерации" пп.9 п.1.ст.8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К полномочиям органов государственной власти субъектов Российской Федерации в сфере образования относятся:</a:t>
                      </a: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организация предоставления дополнительного профессионального образования в государственных образовательных организациях субъектов Российской 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Федерации</a:t>
                      </a: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652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0"/>
            <a:ext cx="99726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021" y="332656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Нормативно-правовые документы, регламентирующие регистрацию на курсы повышения квалификации работников сферы образования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9425807"/>
              </p:ext>
            </p:extLst>
          </p:nvPr>
        </p:nvGraphicFramePr>
        <p:xfrm>
          <a:off x="1331640" y="1988840"/>
          <a:ext cx="7416824" cy="474952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00910"/>
                <a:gridCol w="2429367"/>
                <a:gridCol w="4586547"/>
              </a:tblGrid>
              <a:tr h="6511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Нормативный документ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Выдержки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48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 закон от 29.12.2012       N 273-ФЗ (ред. от 13.07.2015) "Об образовании в Российской Федерации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пп.5 п.3 ст.28</a:t>
                      </a:r>
                      <a:endParaRPr lang="ru-RU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компетенции образовательной организации в установленной сфере деятельности относятся:</a:t>
                      </a: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прием на работу работников, заключение с ними и расторжение трудовых договоров, если иное не установлено настоящим Федеральным законом, распределение должностных обязанностей, </a:t>
                      </a:r>
                      <a:r>
                        <a:rPr lang="ru-RU" sz="2100" b="1" u="sng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и организация дополнительного профессионального образования </a:t>
                      </a:r>
                      <a:r>
                        <a:rPr lang="ru-RU" sz="2100" b="1" u="sng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работников</a:t>
                      </a:r>
                      <a:endParaRPr lang="ru-RU" sz="2100" b="1" u="sng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652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0"/>
            <a:ext cx="10044609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Нормативно-правовые документы, регламентирующие регистрацию на курсы повышения квалификации работников сферы образования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9446685"/>
              </p:ext>
            </p:extLst>
          </p:nvPr>
        </p:nvGraphicFramePr>
        <p:xfrm>
          <a:off x="1043608" y="2132856"/>
          <a:ext cx="7848872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2916293"/>
                <a:gridCol w="4500531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Нормативный документ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Выдержки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 закон от 29.12.2012 N 273-ФЗ (ред. от 13.07.2015)           "Об образовании в Российской Федерации"  </a:t>
                      </a:r>
                      <a:r>
                        <a:rPr lang="ru-RU" sz="24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пп.7 п.1 ст.48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2400" u="none" strike="noStrike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1. Педагогические работники обязаны:</a:t>
                      </a:r>
                    </a:p>
                    <a:p>
                      <a:endParaRPr lang="ru-RU" sz="2400" u="none" strike="noStrike" kern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u="none" strike="noStrike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7) систематически повышать свой профессиональный уровень;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652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1206</Words>
  <Application>Microsoft Office PowerPoint</Application>
  <PresentationFormat>Экран (4:3)</PresentationFormat>
  <Paragraphs>220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Диаграмма</vt:lpstr>
      <vt:lpstr>Презентация PowerPoint</vt:lpstr>
      <vt:lpstr>План выступления:</vt:lpstr>
      <vt:lpstr>Презентация PowerPoint</vt:lpstr>
      <vt:lpstr>Динамика числа педагогических работников муниципальных образовательных учреждений</vt:lpstr>
      <vt:lpstr>Презентация PowerPoint</vt:lpstr>
      <vt:lpstr>Повысили квалификацию для работы в соответствии с ФГОС на 2015 год</vt:lpstr>
      <vt:lpstr>Нормативно-правовые документы, регламентирующие регистрацию на курсы повышения квалификации работников сферы образования</vt:lpstr>
      <vt:lpstr>Нормативно-правовые документы, регламентирующие регистрацию на курсы повышения квалификации работников сферы образования</vt:lpstr>
      <vt:lpstr>Нормативно-правовые документы, регламентирующие регистрацию на курсы повышения квалификации работников сферы образования</vt:lpstr>
      <vt:lpstr>Нормативно-правовые документы, регламентирующие регистрацию на курсы повышения квалификации работников сферы образования</vt:lpstr>
      <vt:lpstr>Алгоритм повышения квалификации: </vt:lpstr>
      <vt:lpstr> </vt:lpstr>
      <vt:lpstr>Смена алгоритма регистрации на курсы повышения квалификации повлекла за собой ряд принципиально новых и важных изменений      - в каждой образовательной организации должен быть приказ о назначении ответственного лица за регистрацию на курсы слушателей;   - за регистрацию, а также фактическое прохождение курсов слушателей работником образовательной организации, ответственность несет образовательная организация и лицо, ответственное за регистрацию на курсы повышения квалификации.  </vt:lpstr>
      <vt:lpstr>Локальные акты в части повышения квалификации:  </vt:lpstr>
      <vt:lpstr>Локальные акты в части повышения квалификации:</vt:lpstr>
      <vt:lpstr>Создание условий в части повышения квалификации педагогических и руководящих работников</vt:lpstr>
      <vt:lpstr>Презентация PowerPoint</vt:lpstr>
      <vt:lpstr>Комплексная оценка деятельности  (контроль соответствия деятельности учреждения целям,  предусмотренным учредительными документами)</vt:lpstr>
      <vt:lpstr>Вопросы, требующие особого внимания, в части повышения квалификации</vt:lpstr>
      <vt:lpstr>Алгоритм действий ОО в части создания условий для своевременной регистрации на курсы повышения квалификации</vt:lpstr>
      <vt:lpstr>Алгоритм действий ОО в части создания условий для своевременной регистрации на курсы повышения квалификации</vt:lpstr>
      <vt:lpstr>Алгоритм действий департамента образования в осуществлении информационной и координационной помощи ОО в части повышения квалификации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Анфилова Екатерина Антоновна</dc:creator>
  <cp:lastModifiedBy>Анфилова Екатерина Антоновна</cp:lastModifiedBy>
  <cp:revision>30</cp:revision>
  <dcterms:created xsi:type="dcterms:W3CDTF">2016-02-12T15:25:10Z</dcterms:created>
  <dcterms:modified xsi:type="dcterms:W3CDTF">2016-03-03T09:58:57Z</dcterms:modified>
</cp:coreProperties>
</file>