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467" r:id="rId3"/>
    <p:sldId id="468" r:id="rId4"/>
    <p:sldId id="471" r:id="rId5"/>
    <p:sldId id="469" r:id="rId6"/>
    <p:sldId id="473" r:id="rId7"/>
    <p:sldId id="474" r:id="rId8"/>
    <p:sldId id="475" r:id="rId9"/>
    <p:sldId id="477" r:id="rId10"/>
    <p:sldId id="478" r:id="rId11"/>
    <p:sldId id="479" r:id="rId12"/>
  </p:sldIdLst>
  <p:sldSz cx="12192000" cy="6858000"/>
  <p:notesSz cx="9939338" cy="6805613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5" autoAdjust="0"/>
    <p:restoredTop sz="98016" autoAdjust="0"/>
  </p:normalViewPr>
  <p:slideViewPr>
    <p:cSldViewPr snapToGrid="0">
      <p:cViewPr varScale="1">
        <p:scale>
          <a:sx n="83" d="100"/>
          <a:sy n="83" d="100"/>
        </p:scale>
        <p:origin x="-874" y="-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7742" cy="3413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278" y="2"/>
            <a:ext cx="4307742" cy="3413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CC991DAE-59F0-4EE8-B143-310E7B6E750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64300"/>
            <a:ext cx="4307742" cy="341313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278" y="6464300"/>
            <a:ext cx="4307742" cy="341313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66ABE879-7013-4CF6-BFE0-243F47E63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6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307046" cy="341463"/>
          </a:xfrm>
          <a:prstGeom prst="rect">
            <a:avLst/>
          </a:prstGeom>
        </p:spPr>
        <p:txBody>
          <a:bodyPr vert="horz" lIns="91396" tIns="45697" rIns="91396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9992" y="3"/>
            <a:ext cx="4307046" cy="341463"/>
          </a:xfrm>
          <a:prstGeom prst="rect">
            <a:avLst/>
          </a:prstGeom>
        </p:spPr>
        <p:txBody>
          <a:bodyPr vert="horz" lIns="91396" tIns="45697" rIns="91396" bIns="45697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697" rIns="91396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35" y="3275202"/>
            <a:ext cx="7951470" cy="2679710"/>
          </a:xfrm>
          <a:prstGeom prst="rect">
            <a:avLst/>
          </a:prstGeom>
        </p:spPr>
        <p:txBody>
          <a:bodyPr vert="horz" lIns="91396" tIns="45697" rIns="91396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4154"/>
            <a:ext cx="4307046" cy="341462"/>
          </a:xfrm>
          <a:prstGeom prst="rect">
            <a:avLst/>
          </a:prstGeom>
        </p:spPr>
        <p:txBody>
          <a:bodyPr vert="horz" lIns="91396" tIns="45697" rIns="91396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9992" y="6464154"/>
            <a:ext cx="4307046" cy="341462"/>
          </a:xfrm>
          <a:prstGeom prst="rect">
            <a:avLst/>
          </a:prstGeom>
        </p:spPr>
        <p:txBody>
          <a:bodyPr vert="horz" lIns="91396" tIns="45697" rIns="91396" bIns="45697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4638" cy="2297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71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4638" cy="2297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98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4638" cy="2297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746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6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4638" cy="2297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024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4638" cy="2297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785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4638" cy="2297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15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02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34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116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7350" y="850900"/>
            <a:ext cx="4084638" cy="22971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16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akupki.gov.r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b.nalog.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blipFill>
                <a:blip r:embed="rId3"/>
                <a:tile tx="0" ty="0" sx="100000" sy="100000" flip="none" algn="tl"/>
              </a:blip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09709"/>
            <a:ext cx="12192000" cy="170953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553" y="44105"/>
            <a:ext cx="4180176" cy="4631635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335789" y="3"/>
            <a:ext cx="3752851" cy="1628775"/>
            <a:chOff x="335790" y="0"/>
            <a:chExt cx="3752850" cy="1628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5790" y="0"/>
              <a:ext cx="3752850" cy="1619250"/>
            </a:xfrm>
            <a:prstGeom prst="rect">
              <a:avLst/>
            </a:prstGeom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500188" y="0"/>
              <a:ext cx="2505075" cy="1628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Прямоугольник 14"/>
          <p:cNvSpPr/>
          <p:nvPr/>
        </p:nvSpPr>
        <p:spPr>
          <a:xfrm>
            <a:off x="7374837" y="2"/>
            <a:ext cx="4502427" cy="4691271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35789" y="2026668"/>
            <a:ext cx="67011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Организация работы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по выявлению личной заинтересованности при осуществлении закупок</a:t>
            </a:r>
            <a:endParaRPr lang="ru-RU" sz="2400" dirty="0"/>
          </a:p>
        </p:txBody>
      </p:sp>
      <p:sp>
        <p:nvSpPr>
          <p:cNvPr id="16" name="TextBox 9"/>
          <p:cNvSpPr txBox="1"/>
          <p:nvPr/>
        </p:nvSpPr>
        <p:spPr>
          <a:xfrm>
            <a:off x="6647041" y="5010383"/>
            <a:ext cx="537285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государственной политики в сфере государственной и муниципальной службы, противодействия коррупции Минтруда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255373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Аналитические мероприятия в отношении участника закупки</a:t>
            </a: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5986318" y="323815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93004" y="4759417"/>
            <a:ext cx="658694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Формирование профиля участника закупки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14540" y="1576420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Информация на сайте </a:t>
            </a:r>
            <a:r>
              <a:rPr lang="en-US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http://zakupki.gov.ru/</a:t>
            </a:r>
            <a:r>
              <a:rPr lang="en-US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737777" y="177822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714540" y="2449064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Поступающая в орган (организацию) информация (запросы, конверты и проч.)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737777" y="2650867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714540" y="3321708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Открытые источники информации (например, </a:t>
            </a:r>
            <a:r>
              <a:rPr lang="en-US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https://pb.nalog.ru/</a:t>
            </a:r>
            <a:r>
              <a:rPr lang="en-US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737777" y="35235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55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9360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Аналитические мероприятия</a:t>
            </a: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0625" y="2122573"/>
            <a:ext cx="522040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Профиль служащего (работника)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565205" y="2122574"/>
            <a:ext cx="522040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Профиль организации</a:t>
            </a:r>
          </a:p>
        </p:txBody>
      </p:sp>
      <p:sp>
        <p:nvSpPr>
          <p:cNvPr id="3" name="Выгнутая вверх стрелка 2"/>
          <p:cNvSpPr/>
          <p:nvPr/>
        </p:nvSpPr>
        <p:spPr>
          <a:xfrm>
            <a:off x="5232607" y="1464598"/>
            <a:ext cx="1714500" cy="551297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верх стрелка 25"/>
          <p:cNvSpPr/>
          <p:nvPr/>
        </p:nvSpPr>
        <p:spPr>
          <a:xfrm rot="10800000">
            <a:off x="5232607" y="2870366"/>
            <a:ext cx="1714500" cy="551297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 rot="5400000">
            <a:off x="6024418" y="-359637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31104" y="4075965"/>
            <a:ext cx="6586940" cy="633375"/>
          </a:xfrm>
          <a:prstGeom prst="rect">
            <a:avLst/>
          </a:prstGeom>
          <a:noFill/>
          <a:ln w="28575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Проведение антикоррупционной проверки                                           (при необходимости)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038265" y="5187990"/>
            <a:ext cx="101168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Можно обратить внимание на субподрядчиков, например, с </a:t>
            </a:r>
            <a:r>
              <a:rPr lang="ru-RU" sz="1800" b="1" dirty="0" err="1">
                <a:solidFill>
                  <a:schemeClr val="accent5"/>
                </a:solidFill>
                <a:ea typeface="Calibri" panose="020F0502020204030204" pitchFamily="34" charset="0"/>
              </a:rPr>
              <a:t>т.з</a:t>
            </a:r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. «навязывания услуг»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58498" y="5013364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41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51543" y="80181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  <a:cs typeface="Arial" panose="020B0604020202020204" pitchFamily="34" charset="0"/>
              </a:rPr>
              <a:t>Понятия «конфликт интересов» в законодательстве</a:t>
            </a:r>
            <a:endParaRPr lang="ru-RU" sz="2400" b="1" i="1" dirty="0">
              <a:solidFill>
                <a:schemeClr val="accent6"/>
              </a:solidFill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630680" y="2954837"/>
            <a:ext cx="101168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Для целей антикоррупционного законодательства используется понятие «конфликт интересов», установленное в Федеральном законе № 273-ФЗ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30681" y="1923872"/>
            <a:ext cx="101549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</a:rPr>
              <a:t>Необходимо разделять понятия «конфликт интересов» в Федеральном законе № 273-ФЗ                             и Федеральном законе № 44-ФЗ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630681" y="3901381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</a:rPr>
              <a:t>Работу по выявлению личной заинтересованности при осуществлении закупочной деятельности проводят антикоррупционные подразделения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630681" y="4873404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</a:rPr>
              <a:t>Требуется устанавливать факт распространения статей 10 и 11 Федерального закона № 273-ФЗ                 на конкретных работников организации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5588" y="283213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17487" y="382669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17488" y="47779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9358" y="185389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99358" y="299890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9358" y="395126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99358" y="488947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8768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Базовые принципы построения антикоррупционной работы в закупках</a:t>
            </a: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728280" y="1549873"/>
            <a:ext cx="3719000" cy="7568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</a:rPr>
              <a:t>Принцип законности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4250412" y="2152636"/>
            <a:ext cx="3719000" cy="7568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</a:rPr>
              <a:t>Принцип результативности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7772543" y="1549873"/>
            <a:ext cx="3719000" cy="7568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</a:rPr>
              <a:t>Принцип учета ресурсов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6009756" y="-648437"/>
            <a:ext cx="200313" cy="791704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3912" y="3649177"/>
            <a:ext cx="10872000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Работа, направленная на выявление личной заинтересованности, должна осуществляться с учетом фактических возможностей органа (организации)</a:t>
            </a:r>
          </a:p>
        </p:txBody>
      </p:sp>
      <p:sp>
        <p:nvSpPr>
          <p:cNvPr id="19" name="Freeform 30"/>
          <p:cNvSpPr>
            <a:spLocks/>
          </p:cNvSpPr>
          <p:nvPr/>
        </p:nvSpPr>
        <p:spPr bwMode="auto">
          <a:xfrm rot="4888028">
            <a:off x="6840505" y="4439135"/>
            <a:ext cx="305770" cy="238125"/>
          </a:xfrm>
          <a:custGeom>
            <a:avLst/>
            <a:gdLst>
              <a:gd name="T0" fmla="*/ 2147483646 w 206"/>
              <a:gd name="T1" fmla="*/ 2147483646 h 292"/>
              <a:gd name="T2" fmla="*/ 2147483646 w 206"/>
              <a:gd name="T3" fmla="*/ 2147483646 h 292"/>
              <a:gd name="T4" fmla="*/ 2147483646 w 206"/>
              <a:gd name="T5" fmla="*/ 2147483646 h 292"/>
              <a:gd name="T6" fmla="*/ 2147483646 w 206"/>
              <a:gd name="T7" fmla="*/ 2147483646 h 292"/>
              <a:gd name="T8" fmla="*/ 2147483646 w 206"/>
              <a:gd name="T9" fmla="*/ 2147483646 h 292"/>
              <a:gd name="T10" fmla="*/ 2147483646 w 206"/>
              <a:gd name="T11" fmla="*/ 2147483646 h 292"/>
              <a:gd name="T12" fmla="*/ 2147483646 w 206"/>
              <a:gd name="T13" fmla="*/ 2147483646 h 292"/>
              <a:gd name="T14" fmla="*/ 2147483646 w 206"/>
              <a:gd name="T15" fmla="*/ 2147483646 h 292"/>
              <a:gd name="T16" fmla="*/ 2147483646 w 206"/>
              <a:gd name="T17" fmla="*/ 2147483646 h 292"/>
              <a:gd name="T18" fmla="*/ 2147483646 w 206"/>
              <a:gd name="T19" fmla="*/ 2147483646 h 292"/>
              <a:gd name="T20" fmla="*/ 2147483646 w 206"/>
              <a:gd name="T21" fmla="*/ 2147483646 h 292"/>
              <a:gd name="T22" fmla="*/ 2147483646 w 206"/>
              <a:gd name="T23" fmla="*/ 2147483646 h 292"/>
              <a:gd name="T24" fmla="*/ 2147483646 w 206"/>
              <a:gd name="T25" fmla="*/ 2147483646 h 292"/>
              <a:gd name="T26" fmla="*/ 0 w 206"/>
              <a:gd name="T27" fmla="*/ 2147483646 h 292"/>
              <a:gd name="T28" fmla="*/ 2147483646 w 206"/>
              <a:gd name="T29" fmla="*/ 2147483646 h 292"/>
              <a:gd name="T30" fmla="*/ 2147483646 w 206"/>
              <a:gd name="T31" fmla="*/ 2147483646 h 292"/>
              <a:gd name="T32" fmla="*/ 2147483646 w 206"/>
              <a:gd name="T33" fmla="*/ 2147483646 h 292"/>
              <a:gd name="T34" fmla="*/ 2147483646 w 206"/>
              <a:gd name="T35" fmla="*/ 2147483646 h 292"/>
              <a:gd name="T36" fmla="*/ 2147483646 w 206"/>
              <a:gd name="T37" fmla="*/ 2147483646 h 292"/>
              <a:gd name="T38" fmla="*/ 2147483646 w 206"/>
              <a:gd name="T39" fmla="*/ 2147483646 h 292"/>
              <a:gd name="T40" fmla="*/ 2147483646 w 206"/>
              <a:gd name="T41" fmla="*/ 2147483646 h 292"/>
              <a:gd name="T42" fmla="*/ 2147483646 w 206"/>
              <a:gd name="T43" fmla="*/ 2147483646 h 292"/>
              <a:gd name="T44" fmla="*/ 2147483646 w 206"/>
              <a:gd name="T45" fmla="*/ 2147483646 h 292"/>
              <a:gd name="T46" fmla="*/ 2147483646 w 206"/>
              <a:gd name="T47" fmla="*/ 2147483646 h 29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06"/>
              <a:gd name="T73" fmla="*/ 0 h 292"/>
              <a:gd name="T74" fmla="*/ 206 w 206"/>
              <a:gd name="T75" fmla="*/ 292 h 29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06" h="292">
                <a:moveTo>
                  <a:pt x="182" y="8"/>
                </a:moveTo>
                <a:cubicBezTo>
                  <a:pt x="192" y="6"/>
                  <a:pt x="200" y="0"/>
                  <a:pt x="206" y="11"/>
                </a:cubicBezTo>
                <a:cubicBezTo>
                  <a:pt x="204" y="16"/>
                  <a:pt x="201" y="20"/>
                  <a:pt x="196" y="24"/>
                </a:cubicBezTo>
                <a:cubicBezTo>
                  <a:pt x="198" y="67"/>
                  <a:pt x="192" y="109"/>
                  <a:pt x="186" y="144"/>
                </a:cubicBezTo>
                <a:cubicBezTo>
                  <a:pt x="193" y="161"/>
                  <a:pt x="183" y="174"/>
                  <a:pt x="176" y="188"/>
                </a:cubicBezTo>
                <a:cubicBezTo>
                  <a:pt x="170" y="188"/>
                  <a:pt x="165" y="190"/>
                  <a:pt x="161" y="186"/>
                </a:cubicBezTo>
                <a:cubicBezTo>
                  <a:pt x="157" y="182"/>
                  <a:pt x="163" y="166"/>
                  <a:pt x="165" y="158"/>
                </a:cubicBezTo>
                <a:cubicBezTo>
                  <a:pt x="168" y="145"/>
                  <a:pt x="169" y="136"/>
                  <a:pt x="172" y="129"/>
                </a:cubicBezTo>
                <a:cubicBezTo>
                  <a:pt x="173" y="101"/>
                  <a:pt x="178" y="74"/>
                  <a:pt x="178" y="46"/>
                </a:cubicBezTo>
                <a:cubicBezTo>
                  <a:pt x="144" y="89"/>
                  <a:pt x="113" y="131"/>
                  <a:pt x="85" y="176"/>
                </a:cubicBezTo>
                <a:cubicBezTo>
                  <a:pt x="76" y="190"/>
                  <a:pt x="68" y="206"/>
                  <a:pt x="57" y="218"/>
                </a:cubicBezTo>
                <a:cubicBezTo>
                  <a:pt x="56" y="219"/>
                  <a:pt x="59" y="220"/>
                  <a:pt x="57" y="222"/>
                </a:cubicBezTo>
                <a:cubicBezTo>
                  <a:pt x="44" y="236"/>
                  <a:pt x="35" y="272"/>
                  <a:pt x="20" y="286"/>
                </a:cubicBezTo>
                <a:cubicBezTo>
                  <a:pt x="16" y="289"/>
                  <a:pt x="5" y="292"/>
                  <a:pt x="0" y="282"/>
                </a:cubicBezTo>
                <a:cubicBezTo>
                  <a:pt x="16" y="268"/>
                  <a:pt x="23" y="247"/>
                  <a:pt x="34" y="227"/>
                </a:cubicBezTo>
                <a:cubicBezTo>
                  <a:pt x="40" y="217"/>
                  <a:pt x="48" y="208"/>
                  <a:pt x="54" y="198"/>
                </a:cubicBezTo>
                <a:cubicBezTo>
                  <a:pt x="80" y="155"/>
                  <a:pt x="107" y="111"/>
                  <a:pt x="138" y="74"/>
                </a:cubicBezTo>
                <a:cubicBezTo>
                  <a:pt x="146" y="60"/>
                  <a:pt x="159" y="46"/>
                  <a:pt x="171" y="30"/>
                </a:cubicBezTo>
                <a:cubicBezTo>
                  <a:pt x="143" y="39"/>
                  <a:pt x="107" y="71"/>
                  <a:pt x="74" y="93"/>
                </a:cubicBezTo>
                <a:cubicBezTo>
                  <a:pt x="68" y="92"/>
                  <a:pt x="65" y="91"/>
                  <a:pt x="60" y="85"/>
                </a:cubicBezTo>
                <a:cubicBezTo>
                  <a:pt x="65" y="77"/>
                  <a:pt x="74" y="74"/>
                  <a:pt x="80" y="69"/>
                </a:cubicBezTo>
                <a:cubicBezTo>
                  <a:pt x="105" y="51"/>
                  <a:pt x="125" y="29"/>
                  <a:pt x="156" y="15"/>
                </a:cubicBezTo>
                <a:cubicBezTo>
                  <a:pt x="159" y="13"/>
                  <a:pt x="158" y="12"/>
                  <a:pt x="162" y="15"/>
                </a:cubicBezTo>
                <a:cubicBezTo>
                  <a:pt x="165" y="7"/>
                  <a:pt x="173" y="9"/>
                  <a:pt x="182" y="8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000" tIns="0" rIns="0" bIns="0" anchor="ctr"/>
          <a:lstStyle/>
          <a:p>
            <a:endParaRPr lang="ru-RU"/>
          </a:p>
        </p:txBody>
      </p:sp>
      <p:sp>
        <p:nvSpPr>
          <p:cNvPr id="20" name="Freeform 30"/>
          <p:cNvSpPr>
            <a:spLocks/>
          </p:cNvSpPr>
          <p:nvPr/>
        </p:nvSpPr>
        <p:spPr bwMode="auto">
          <a:xfrm rot="10800000">
            <a:off x="5157950" y="4411893"/>
            <a:ext cx="305770" cy="238125"/>
          </a:xfrm>
          <a:custGeom>
            <a:avLst/>
            <a:gdLst>
              <a:gd name="T0" fmla="*/ 2147483646 w 206"/>
              <a:gd name="T1" fmla="*/ 2147483646 h 292"/>
              <a:gd name="T2" fmla="*/ 2147483646 w 206"/>
              <a:gd name="T3" fmla="*/ 2147483646 h 292"/>
              <a:gd name="T4" fmla="*/ 2147483646 w 206"/>
              <a:gd name="T5" fmla="*/ 2147483646 h 292"/>
              <a:gd name="T6" fmla="*/ 2147483646 w 206"/>
              <a:gd name="T7" fmla="*/ 2147483646 h 292"/>
              <a:gd name="T8" fmla="*/ 2147483646 w 206"/>
              <a:gd name="T9" fmla="*/ 2147483646 h 292"/>
              <a:gd name="T10" fmla="*/ 2147483646 w 206"/>
              <a:gd name="T11" fmla="*/ 2147483646 h 292"/>
              <a:gd name="T12" fmla="*/ 2147483646 w 206"/>
              <a:gd name="T13" fmla="*/ 2147483646 h 292"/>
              <a:gd name="T14" fmla="*/ 2147483646 w 206"/>
              <a:gd name="T15" fmla="*/ 2147483646 h 292"/>
              <a:gd name="T16" fmla="*/ 2147483646 w 206"/>
              <a:gd name="T17" fmla="*/ 2147483646 h 292"/>
              <a:gd name="T18" fmla="*/ 2147483646 w 206"/>
              <a:gd name="T19" fmla="*/ 2147483646 h 292"/>
              <a:gd name="T20" fmla="*/ 2147483646 w 206"/>
              <a:gd name="T21" fmla="*/ 2147483646 h 292"/>
              <a:gd name="T22" fmla="*/ 2147483646 w 206"/>
              <a:gd name="T23" fmla="*/ 2147483646 h 292"/>
              <a:gd name="T24" fmla="*/ 2147483646 w 206"/>
              <a:gd name="T25" fmla="*/ 2147483646 h 292"/>
              <a:gd name="T26" fmla="*/ 0 w 206"/>
              <a:gd name="T27" fmla="*/ 2147483646 h 292"/>
              <a:gd name="T28" fmla="*/ 2147483646 w 206"/>
              <a:gd name="T29" fmla="*/ 2147483646 h 292"/>
              <a:gd name="T30" fmla="*/ 2147483646 w 206"/>
              <a:gd name="T31" fmla="*/ 2147483646 h 292"/>
              <a:gd name="T32" fmla="*/ 2147483646 w 206"/>
              <a:gd name="T33" fmla="*/ 2147483646 h 292"/>
              <a:gd name="T34" fmla="*/ 2147483646 w 206"/>
              <a:gd name="T35" fmla="*/ 2147483646 h 292"/>
              <a:gd name="T36" fmla="*/ 2147483646 w 206"/>
              <a:gd name="T37" fmla="*/ 2147483646 h 292"/>
              <a:gd name="T38" fmla="*/ 2147483646 w 206"/>
              <a:gd name="T39" fmla="*/ 2147483646 h 292"/>
              <a:gd name="T40" fmla="*/ 2147483646 w 206"/>
              <a:gd name="T41" fmla="*/ 2147483646 h 292"/>
              <a:gd name="T42" fmla="*/ 2147483646 w 206"/>
              <a:gd name="T43" fmla="*/ 2147483646 h 292"/>
              <a:gd name="T44" fmla="*/ 2147483646 w 206"/>
              <a:gd name="T45" fmla="*/ 2147483646 h 292"/>
              <a:gd name="T46" fmla="*/ 2147483646 w 206"/>
              <a:gd name="T47" fmla="*/ 2147483646 h 29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06"/>
              <a:gd name="T73" fmla="*/ 0 h 292"/>
              <a:gd name="T74" fmla="*/ 206 w 206"/>
              <a:gd name="T75" fmla="*/ 292 h 29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06" h="292">
                <a:moveTo>
                  <a:pt x="182" y="8"/>
                </a:moveTo>
                <a:cubicBezTo>
                  <a:pt x="192" y="6"/>
                  <a:pt x="200" y="0"/>
                  <a:pt x="206" y="11"/>
                </a:cubicBezTo>
                <a:cubicBezTo>
                  <a:pt x="204" y="16"/>
                  <a:pt x="201" y="20"/>
                  <a:pt x="196" y="24"/>
                </a:cubicBezTo>
                <a:cubicBezTo>
                  <a:pt x="198" y="67"/>
                  <a:pt x="192" y="109"/>
                  <a:pt x="186" y="144"/>
                </a:cubicBezTo>
                <a:cubicBezTo>
                  <a:pt x="193" y="161"/>
                  <a:pt x="183" y="174"/>
                  <a:pt x="176" y="188"/>
                </a:cubicBezTo>
                <a:cubicBezTo>
                  <a:pt x="170" y="188"/>
                  <a:pt x="165" y="190"/>
                  <a:pt x="161" y="186"/>
                </a:cubicBezTo>
                <a:cubicBezTo>
                  <a:pt x="157" y="182"/>
                  <a:pt x="163" y="166"/>
                  <a:pt x="165" y="158"/>
                </a:cubicBezTo>
                <a:cubicBezTo>
                  <a:pt x="168" y="145"/>
                  <a:pt x="169" y="136"/>
                  <a:pt x="172" y="129"/>
                </a:cubicBezTo>
                <a:cubicBezTo>
                  <a:pt x="173" y="101"/>
                  <a:pt x="178" y="74"/>
                  <a:pt x="178" y="46"/>
                </a:cubicBezTo>
                <a:cubicBezTo>
                  <a:pt x="144" y="89"/>
                  <a:pt x="113" y="131"/>
                  <a:pt x="85" y="176"/>
                </a:cubicBezTo>
                <a:cubicBezTo>
                  <a:pt x="76" y="190"/>
                  <a:pt x="68" y="206"/>
                  <a:pt x="57" y="218"/>
                </a:cubicBezTo>
                <a:cubicBezTo>
                  <a:pt x="56" y="219"/>
                  <a:pt x="59" y="220"/>
                  <a:pt x="57" y="222"/>
                </a:cubicBezTo>
                <a:cubicBezTo>
                  <a:pt x="44" y="236"/>
                  <a:pt x="35" y="272"/>
                  <a:pt x="20" y="286"/>
                </a:cubicBezTo>
                <a:cubicBezTo>
                  <a:pt x="16" y="289"/>
                  <a:pt x="5" y="292"/>
                  <a:pt x="0" y="282"/>
                </a:cubicBezTo>
                <a:cubicBezTo>
                  <a:pt x="16" y="268"/>
                  <a:pt x="23" y="247"/>
                  <a:pt x="34" y="227"/>
                </a:cubicBezTo>
                <a:cubicBezTo>
                  <a:pt x="40" y="217"/>
                  <a:pt x="48" y="208"/>
                  <a:pt x="54" y="198"/>
                </a:cubicBezTo>
                <a:cubicBezTo>
                  <a:pt x="80" y="155"/>
                  <a:pt x="107" y="111"/>
                  <a:pt x="138" y="74"/>
                </a:cubicBezTo>
                <a:cubicBezTo>
                  <a:pt x="146" y="60"/>
                  <a:pt x="159" y="46"/>
                  <a:pt x="171" y="30"/>
                </a:cubicBezTo>
                <a:cubicBezTo>
                  <a:pt x="143" y="39"/>
                  <a:pt x="107" y="71"/>
                  <a:pt x="74" y="93"/>
                </a:cubicBezTo>
                <a:cubicBezTo>
                  <a:pt x="68" y="92"/>
                  <a:pt x="65" y="91"/>
                  <a:pt x="60" y="85"/>
                </a:cubicBezTo>
                <a:cubicBezTo>
                  <a:pt x="65" y="77"/>
                  <a:pt x="74" y="74"/>
                  <a:pt x="80" y="69"/>
                </a:cubicBezTo>
                <a:cubicBezTo>
                  <a:pt x="105" y="51"/>
                  <a:pt x="125" y="29"/>
                  <a:pt x="156" y="15"/>
                </a:cubicBezTo>
                <a:cubicBezTo>
                  <a:pt x="159" y="13"/>
                  <a:pt x="158" y="12"/>
                  <a:pt x="162" y="15"/>
                </a:cubicBezTo>
                <a:cubicBezTo>
                  <a:pt x="165" y="7"/>
                  <a:pt x="173" y="9"/>
                  <a:pt x="182" y="8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000" tIns="0" rIns="0" bIns="0" anchor="ctr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73912" y="4749142"/>
            <a:ext cx="5094925" cy="7407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Общие профилактические мероприятия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450987" y="4754218"/>
            <a:ext cx="5094925" cy="74074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Аналитические мероприятия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53857" y="5893242"/>
            <a:ext cx="10872000" cy="6027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Рекомендуется определить ответственного служащего (работника)</a:t>
            </a:r>
          </a:p>
          <a:p>
            <a:pPr algn="ctr"/>
            <a:r>
              <a:rPr lang="en-US" sz="1800" dirty="0">
                <a:solidFill>
                  <a:schemeClr val="accent5"/>
                </a:solidFill>
              </a:rPr>
              <a:t>[</a:t>
            </a:r>
            <a:r>
              <a:rPr lang="ru-RU" sz="1800" dirty="0">
                <a:solidFill>
                  <a:schemeClr val="accent5"/>
                </a:solidFill>
              </a:rPr>
              <a:t>локальная специализация</a:t>
            </a:r>
            <a:r>
              <a:rPr lang="en-US" sz="1800" dirty="0">
                <a:solidFill>
                  <a:schemeClr val="accent5"/>
                </a:solidFill>
              </a:rPr>
              <a:t>]</a:t>
            </a:r>
            <a:endParaRPr lang="ru-RU" sz="1800" dirty="0">
              <a:solidFill>
                <a:schemeClr val="accent5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52303" y="569843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93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Определение перечня лиц в целях профилактики</a:t>
            </a: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30685" y="2210020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Члены коллегиального органа по осуществлению закупок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30686" y="1636178"/>
            <a:ext cx="10154919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</a:rPr>
              <a:t>Руководитель заказчика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630685" y="2783862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Должностные лица контрактной службы или контрактный управляющий 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30685" y="3357704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Служащие (работники), заинтересованные в осуществлении закупки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630685" y="3931546"/>
            <a:ext cx="10154920" cy="468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Иные лица, участвующие в осуществлении закупок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85800" y="1726717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685800" y="230055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685800" y="287440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681993" y="344824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681993" y="402208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Нашивка 39"/>
          <p:cNvSpPr/>
          <p:nvPr/>
        </p:nvSpPr>
        <p:spPr>
          <a:xfrm rot="5400000">
            <a:off x="6053277" y="592892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29525" y="4932011"/>
            <a:ext cx="11240205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Включение в перечень декларантов (при наличии)</a:t>
            </a:r>
          </a:p>
        </p:txBody>
      </p:sp>
    </p:spTree>
    <p:extLst>
      <p:ext uri="{BB962C8B-B14F-4D97-AF65-F5344CB8AC3E}">
        <p14:creationId xmlns:p14="http://schemas.microsoft.com/office/powerpoint/2010/main" val="304329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профилактические мероприятия</a:t>
            </a: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30685" y="2667143"/>
            <a:ext cx="10154920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Налаживание оптимальной коммуникаций в органе (организации)</a:t>
            </a:r>
            <a:endParaRPr lang="ru-RU" sz="18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30686" y="1636178"/>
            <a:ext cx="101549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</a:rPr>
              <a:t>Повышение квалификации ответственного служащего (работника)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55593" y="25444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9363" y="156619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9363" y="271120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486025" y="3465575"/>
            <a:ext cx="0" cy="1655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495550" y="3800475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495550" y="4237007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486024" y="4679064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2486025" y="5121121"/>
            <a:ext cx="3333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905003" y="3614950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/>
                </a:solidFill>
              </a:rPr>
              <a:t>рабочий порядок (телефонная связь, электронная почта и проч.)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905003" y="4057007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/>
                </a:solidFill>
              </a:rPr>
              <a:t>официальный порядок (служебная переписка)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2914404" y="4499064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/>
                </a:solidFill>
              </a:rPr>
              <a:t>участие в открытых процедурных мероприятиях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905002" y="4941121"/>
            <a:ext cx="7496298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/>
                </a:solidFill>
              </a:rPr>
              <a:t>иные способы</a:t>
            </a:r>
          </a:p>
        </p:txBody>
      </p:sp>
    </p:spTree>
    <p:extLst>
      <p:ext uri="{BB962C8B-B14F-4D97-AF65-F5344CB8AC3E}">
        <p14:creationId xmlns:p14="http://schemas.microsoft.com/office/powerpoint/2010/main" val="165988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51543" y="78171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профилактические мероприятия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630680" y="2954837"/>
            <a:ext cx="101168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Подготовка типовых ситуаций личной заинтересованности в закупках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30681" y="1923872"/>
            <a:ext cx="10154919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Ежегодные (чаще) консультативно-методические совещания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630681" y="3901381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Ежегодная </a:t>
            </a:r>
            <a:r>
              <a:rPr lang="ru-RU" sz="1800" b="1" u="sng" dirty="0">
                <a:solidFill>
                  <a:schemeClr val="accent5"/>
                </a:solidFill>
                <a:ea typeface="Calibri" panose="020F0502020204030204" pitchFamily="34" charset="0"/>
              </a:rPr>
              <a:t>добровольная</a:t>
            </a:r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 оценка знаний служащих (работников)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630681" y="4873404"/>
            <a:ext cx="10116818" cy="7984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Информирование служащих (работников) о практике привлечения к ответственности, в </a:t>
            </a:r>
            <a:r>
              <a:rPr lang="ru-RU" sz="1800" b="1" dirty="0" err="1">
                <a:solidFill>
                  <a:schemeClr val="accent5"/>
                </a:solidFill>
                <a:ea typeface="Calibri" panose="020F0502020204030204" pitchFamily="34" charset="0"/>
              </a:rPr>
              <a:t>т.ч</a:t>
            </a:r>
            <a:r>
              <a:rPr lang="ru-RU" sz="1800" b="1" dirty="0">
                <a:solidFill>
                  <a:schemeClr val="accent5"/>
                </a:solidFill>
                <a:ea typeface="Calibri" panose="020F0502020204030204" pitchFamily="34" charset="0"/>
              </a:rPr>
              <a:t>. в рамках органа (организации)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5588" y="283213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17487" y="3826699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17488" y="47779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9358" y="197892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99358" y="299890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9358" y="395126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99358" y="488947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824708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551542" y="81369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Аналитические мероприятия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81332" y="1505597"/>
            <a:ext cx="11404269" cy="647053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sz="2000" b="1" dirty="0">
                <a:solidFill>
                  <a:schemeClr val="accent5"/>
                </a:solidFill>
                <a:cs typeface="Times New Roman" pitchFamily="18" charset="0"/>
              </a:rPr>
              <a:t>Определение критериев выбора закупок для анализа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630681" y="2760334"/>
            <a:ext cx="1015492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коррупционная емкость сферы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30682" y="2295396"/>
            <a:ext cx="10154919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размер НМЦК, цена контракта с единственным поставщиком, начальная сумма одной единицы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630681" y="3219327"/>
            <a:ext cx="1015492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частота заключения контракта с одним и тем же лицом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30681" y="3683214"/>
            <a:ext cx="1015492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иные аспекты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681989" y="233193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681989" y="279814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681989" y="3255866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681989" y="371975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Нашивка 35"/>
          <p:cNvSpPr/>
          <p:nvPr/>
        </p:nvSpPr>
        <p:spPr>
          <a:xfrm rot="5400000">
            <a:off x="5995843" y="259517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7777" y="4653785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анализ всех заинтересованных служащих (работников) и всех участников закупки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9382" y="4635686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37777" y="5271734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анализ всех заинтересованных служащих (работников) и всех поставщиков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99382" y="5253635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737777" y="5891427"/>
            <a:ext cx="4867275" cy="755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выборочный анализ заинтересованных служащих (работников) и участников закупки с учетом критериев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9382" y="6023504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6940317" y="4671884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выборочный анализ заинтересованных служащих (работников) и поставщиков с учетом критериев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01922" y="4653785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940317" y="5289831"/>
            <a:ext cx="4867275" cy="75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выборочный анализ заинтересованных служащих (работников) и поставщиков на основании поступившей информации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401922" y="5406221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6940317" y="6141636"/>
            <a:ext cx="4867275" cy="48702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/>
                </a:solidFill>
              </a:rPr>
              <a:t>иные основания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401922" y="6123537"/>
            <a:ext cx="780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3782346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1" y="802876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Источники внешней информации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714540" y="1576420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Замечания уполномоченных органов (ФАС России, Счетная палата Российской Федерации, Федеральное казначейство)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737777" y="177822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714540" y="2449064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Письма физических и юридических лиц, связанные с закупочной деятельностью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737777" y="2650867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714540" y="3321708"/>
            <a:ext cx="10154920" cy="6905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«Горячая линия», личный прием, специальная электронная почта</a:t>
            </a:r>
            <a:endParaRPr lang="ru-RU" sz="1800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737777" y="35235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Нашивка 34"/>
          <p:cNvSpPr/>
          <p:nvPr/>
        </p:nvSpPr>
        <p:spPr>
          <a:xfrm rot="5400000">
            <a:off x="5995843" y="259517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601648" y="4762613"/>
            <a:ext cx="4988701" cy="633375"/>
          </a:xfrm>
          <a:prstGeom prst="rect">
            <a:avLst/>
          </a:prstGeom>
          <a:noFill/>
          <a:ln w="28575">
            <a:solidFill>
              <a:srgbClr val="FF6D6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При необходимости организовать проверку</a:t>
            </a:r>
          </a:p>
        </p:txBody>
      </p:sp>
    </p:spTree>
    <p:extLst>
      <p:ext uri="{BB962C8B-B14F-4D97-AF65-F5344CB8AC3E}">
        <p14:creationId xmlns:p14="http://schemas.microsoft.com/office/powerpoint/2010/main" val="21014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81265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Внутренние источники информации</a:t>
            </a:r>
          </a:p>
        </p:txBody>
      </p: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878872" y="3"/>
            <a:ext cx="906733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692958" y="1632670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Трудовая книжка (конфликт интересов  «на входе»)</a:t>
            </a:r>
            <a:endParaRPr lang="ru-RU" sz="1600" dirty="0">
              <a:solidFill>
                <a:schemeClr val="accent5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695351" y="2728822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Анкета при поступлении / карточка работника</a:t>
            </a:r>
          </a:p>
        </p:txBody>
      </p:sp>
      <p:sp>
        <p:nvSpPr>
          <p:cNvPr id="36" name="Шестиугольник 35"/>
          <p:cNvSpPr/>
          <p:nvPr/>
        </p:nvSpPr>
        <p:spPr>
          <a:xfrm>
            <a:off x="695351" y="3824974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Декларация;</a:t>
            </a:r>
          </a:p>
          <a:p>
            <a:pPr algn="ctr"/>
            <a:r>
              <a:rPr lang="ru-RU" sz="1800" dirty="0">
                <a:solidFill>
                  <a:schemeClr val="accent5"/>
                </a:solidFill>
              </a:rPr>
              <a:t>сведения о социальных сетях</a:t>
            </a:r>
          </a:p>
        </p:txBody>
      </p:sp>
      <p:sp>
        <p:nvSpPr>
          <p:cNvPr id="41" name="Шестиугольник 40"/>
          <p:cNvSpPr/>
          <p:nvPr/>
        </p:nvSpPr>
        <p:spPr>
          <a:xfrm>
            <a:off x="4229133" y="2189905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Ежегодное </a:t>
            </a:r>
            <a:r>
              <a:rPr lang="ru-RU" sz="1800" u="sng" dirty="0">
                <a:solidFill>
                  <a:schemeClr val="accent5"/>
                </a:solidFill>
              </a:rPr>
              <a:t>добровольное</a:t>
            </a:r>
            <a:r>
              <a:rPr lang="ru-RU" sz="1800" dirty="0">
                <a:solidFill>
                  <a:schemeClr val="accent5"/>
                </a:solidFill>
              </a:rPr>
              <a:t> декларирование по конфликту интересов</a:t>
            </a:r>
          </a:p>
        </p:txBody>
      </p:sp>
      <p:sp>
        <p:nvSpPr>
          <p:cNvPr id="42" name="Шестиугольник 41"/>
          <p:cNvSpPr/>
          <p:nvPr/>
        </p:nvSpPr>
        <p:spPr>
          <a:xfrm>
            <a:off x="4226740" y="3286702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Журнал посещений  органа (организации)</a:t>
            </a:r>
          </a:p>
        </p:txBody>
      </p:sp>
      <p:sp>
        <p:nvSpPr>
          <p:cNvPr id="43" name="Шестиугольник 42"/>
          <p:cNvSpPr/>
          <p:nvPr/>
        </p:nvSpPr>
        <p:spPr>
          <a:xfrm>
            <a:off x="7765308" y="1632670"/>
            <a:ext cx="3719000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Реестр заключенных контрактов</a:t>
            </a:r>
            <a:endParaRPr lang="ru-RU" sz="1600" dirty="0">
              <a:solidFill>
                <a:schemeClr val="accent5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7765308" y="2729467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Реестр контрагентов</a:t>
            </a:r>
          </a:p>
        </p:txBody>
      </p:sp>
      <p:sp>
        <p:nvSpPr>
          <p:cNvPr id="45" name="Шестиугольник 44"/>
          <p:cNvSpPr/>
          <p:nvPr/>
        </p:nvSpPr>
        <p:spPr>
          <a:xfrm>
            <a:off x="7760522" y="3824974"/>
            <a:ext cx="3716607" cy="1010564"/>
          </a:xfrm>
          <a:prstGeom prst="hexagon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accent5"/>
                </a:solidFill>
              </a:rPr>
              <a:t>Иные источники</a:t>
            </a:r>
          </a:p>
        </p:txBody>
      </p:sp>
      <p:sp>
        <p:nvSpPr>
          <p:cNvPr id="17" name="Нашивка 16"/>
          <p:cNvSpPr/>
          <p:nvPr/>
        </p:nvSpPr>
        <p:spPr>
          <a:xfrm rot="5400000">
            <a:off x="5995843" y="1181065"/>
            <a:ext cx="200313" cy="8185177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02529" y="5616667"/>
            <a:ext cx="6586940" cy="633375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Формирование профиля служащего (работника)</a:t>
            </a:r>
          </a:p>
        </p:txBody>
      </p:sp>
    </p:spTree>
    <p:extLst>
      <p:ext uri="{BB962C8B-B14F-4D97-AF65-F5344CB8AC3E}">
        <p14:creationId xmlns:p14="http://schemas.microsoft.com/office/powerpoint/2010/main" val="342210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5463</TotalTime>
  <Words>581</Words>
  <Application>Microsoft Office PowerPoint</Application>
  <PresentationFormat>Произвольный</PresentationFormat>
  <Paragraphs>111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Ольга Александровна Стенина</cp:lastModifiedBy>
  <cp:revision>519</cp:revision>
  <cp:lastPrinted>2020-02-13T15:52:27Z</cp:lastPrinted>
  <dcterms:created xsi:type="dcterms:W3CDTF">2015-10-24T19:54:13Z</dcterms:created>
  <dcterms:modified xsi:type="dcterms:W3CDTF">2020-06-09T07:37:56Z</dcterms:modified>
</cp:coreProperties>
</file>