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6" r:id="rId2"/>
    <p:sldId id="538" r:id="rId3"/>
    <p:sldId id="496" r:id="rId4"/>
    <p:sldId id="497" r:id="rId5"/>
    <p:sldId id="498" r:id="rId6"/>
    <p:sldId id="499" r:id="rId7"/>
    <p:sldId id="500" r:id="rId8"/>
    <p:sldId id="502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FF"/>
    <a:srgbClr val="FFCCFF"/>
    <a:srgbClr val="E3FCE2"/>
    <a:srgbClr val="E894D2"/>
    <a:srgbClr val="FF99FF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81F7E-A10D-428D-AE8C-4204C3F4F5E1}" type="doc">
      <dgm:prSet loTypeId="urn:microsoft.com/office/officeart/2005/8/layout/cycle7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9888ED7-4595-4A84-9155-4DB9F9ED5EFE}">
      <dgm:prSet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Cambria" panose="02040503050406030204" pitchFamily="18" charset="0"/>
            </a:rPr>
            <a:t>Сертификат закрепляет дополнительную гарантию по оплате выбираемых ребенком кружков и секций</a:t>
          </a:r>
          <a:br>
            <a:rPr lang="ru-RU" sz="14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1400" dirty="0" smtClean="0">
              <a:solidFill>
                <a:srgbClr val="002060"/>
              </a:solidFill>
              <a:latin typeface="Cambria" panose="02040503050406030204" pitchFamily="18" charset="0"/>
            </a:rPr>
            <a:t>в объеме, не превышающем установленный норматив (номинал сертификата). </a:t>
          </a:r>
          <a:br>
            <a:rPr lang="ru-RU" sz="14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1400" dirty="0" smtClean="0">
              <a:solidFill>
                <a:srgbClr val="002060"/>
              </a:solidFill>
              <a:latin typeface="Cambria" panose="02040503050406030204" pitchFamily="18" charset="0"/>
            </a:rPr>
            <a:t>Число сертификатов ограничено. Номинал сертификата определяется ежегодно муниципалитетом</a:t>
          </a:r>
          <a:endParaRPr lang="ru-RU" sz="1400" dirty="0"/>
        </a:p>
      </dgm:t>
    </dgm:pt>
    <dgm:pt modelId="{0A27825D-431E-48C4-B50C-90F77A337AE6}" type="parTrans" cxnId="{1F6C2E15-4A49-4284-B6D0-49D886831ACB}">
      <dgm:prSet/>
      <dgm:spPr/>
      <dgm:t>
        <a:bodyPr/>
        <a:lstStyle/>
        <a:p>
          <a:endParaRPr lang="ru-RU"/>
        </a:p>
      </dgm:t>
    </dgm:pt>
    <dgm:pt modelId="{5C0CC9F5-9863-48CC-8907-A45F42C0AFA9}" type="sibTrans" cxnId="{1F6C2E15-4A49-4284-B6D0-49D886831ACB}">
      <dgm:prSet/>
      <dgm:spPr/>
      <dgm:t>
        <a:bodyPr/>
        <a:lstStyle/>
        <a:p>
          <a:endParaRPr lang="ru-RU"/>
        </a:p>
      </dgm:t>
    </dgm:pt>
    <dgm:pt modelId="{65198A42-F37B-4118-ACBD-60C1B314F40C}" type="pres">
      <dgm:prSet presAssocID="{89881F7E-A10D-428D-AE8C-4204C3F4F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14767-D1BD-42BC-9233-BCEA26214984}" type="pres">
      <dgm:prSet presAssocID="{C9888ED7-4595-4A84-9155-4DB9F9ED5EFE}" presName="node" presStyleLbl="node1" presStyleIdx="0" presStyleCnt="1" custRadScaleRad="94906" custRadScaleInc="-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CF22B-B904-42E5-A5EE-2A43EBB5D648}" type="presOf" srcId="{89881F7E-A10D-428D-AE8C-4204C3F4F5E1}" destId="{65198A42-F37B-4118-ACBD-60C1B314F40C}" srcOrd="0" destOrd="0" presId="urn:microsoft.com/office/officeart/2005/8/layout/cycle7"/>
    <dgm:cxn modelId="{2436B334-815F-461D-AA87-AB1735FABFE3}" type="presOf" srcId="{C9888ED7-4595-4A84-9155-4DB9F9ED5EFE}" destId="{FA614767-D1BD-42BC-9233-BCEA26214984}" srcOrd="0" destOrd="0" presId="urn:microsoft.com/office/officeart/2005/8/layout/cycle7"/>
    <dgm:cxn modelId="{1F6C2E15-4A49-4284-B6D0-49D886831ACB}" srcId="{89881F7E-A10D-428D-AE8C-4204C3F4F5E1}" destId="{C9888ED7-4595-4A84-9155-4DB9F9ED5EFE}" srcOrd="0" destOrd="0" parTransId="{0A27825D-431E-48C4-B50C-90F77A337AE6}" sibTransId="{5C0CC9F5-9863-48CC-8907-A45F42C0AFA9}"/>
    <dgm:cxn modelId="{6CE7D3FD-8318-480E-A2E7-C6E35287ABE0}" type="presParOf" srcId="{65198A42-F37B-4118-ACBD-60C1B314F40C}" destId="{FA614767-D1BD-42BC-9233-BCEA2621498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14767-D1BD-42BC-9233-BCEA26214984}">
      <dsp:nvSpPr>
        <dsp:cNvPr id="0" name=""/>
        <dsp:cNvSpPr/>
      </dsp:nvSpPr>
      <dsp:spPr>
        <a:xfrm>
          <a:off x="0" y="455848"/>
          <a:ext cx="5170097" cy="2585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Сертификат закрепляет дополнительную гарантию по оплате выбираемых ребенком кружков и секций</a:t>
          </a:r>
          <a:br>
            <a:rPr lang="ru-RU" sz="1400" kern="12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14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в объеме, не превышающем установленный норматив (номинал сертификата). </a:t>
          </a:r>
          <a:br>
            <a:rPr lang="ru-RU" sz="1400" kern="12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14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Число сертификатов ограничено. Номинал сертификата определяется ежегодно муниципалитетом</a:t>
          </a:r>
          <a:endParaRPr lang="ru-RU" sz="1400" kern="1200" dirty="0"/>
        </a:p>
      </dsp:txBody>
      <dsp:txXfrm>
        <a:off x="75713" y="531561"/>
        <a:ext cx="5018671" cy="2433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01A2EA-B8D9-4924-96C2-90F018038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1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4E5187-BF7D-4379-936D-A742F72C8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39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Дата 4"/>
          <p:cNvSpPr txBox="1">
            <a:spLocks noGrp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AE6D-E8CA-4A22-A6B9-1F281FF41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3E1D-9B3B-4196-9D28-8A84F7B5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C940-3182-41E5-B28E-D3AC52B4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EB47-591C-4A00-B9ED-298CF8B56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3380-964A-468A-A762-BD5EB0EC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C911-9840-4B46-8CFC-D838E4DA9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A093-63EE-4F19-928C-05CEFDF57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CFF4-D794-418D-B7A0-CC81BAF4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2C85-DD4C-45F1-AF85-83A9A490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9C8-4EAA-4982-BC87-A9B8315DE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2923-DA05-448A-BB31-BFACA258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C926-FDE7-491C-A1F2-2999093A8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1E03C-9182-4C9D-92F1-F4881BA6B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3"/>
          <a:srcRect r="77956"/>
          <a:stretch>
            <a:fillRect/>
          </a:stretch>
        </p:blipFill>
        <p:spPr bwMode="auto">
          <a:xfrm>
            <a:off x="392113" y="300038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912813" y="330200"/>
            <a:ext cx="3802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3114675"/>
            <a:ext cx="8026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7504" y="1124744"/>
            <a:ext cx="871195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584200" fontAlgn="auto" hangingPunct="0">
              <a:spcBef>
                <a:spcPts val="0"/>
              </a:spcBef>
              <a:spcAft>
                <a:spcPts val="0"/>
              </a:spcAft>
            </a:pPr>
            <a:endParaRPr lang="ru-RU" sz="3600" dirty="0">
              <a:solidFill>
                <a:srgbClr val="4F81BD">
                  <a:lumMod val="75000"/>
                </a:srgbClr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+mn-cs"/>
              <a:sym typeface="Helvetica Neue"/>
            </a:endParaRPr>
          </a:p>
          <a:p>
            <a:pPr lvl="0" algn="ctr" defTabSz="58420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PT_Russia Text Medium" panose="02000503000000020004" pitchFamily="2" charset="0"/>
                <a:cs typeface="Times New Roman" panose="02020603050405020304" pitchFamily="18" charset="0"/>
                <a:sym typeface="Helvetica Neue"/>
              </a:rPr>
              <a:t>Персонифицированное </a:t>
            </a:r>
            <a:r>
              <a:rPr lang="ru-RU" sz="36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PT_Russia Text Medium" panose="02000503000000020004" pitchFamily="2" charset="0"/>
                <a:cs typeface="Times New Roman" panose="02020603050405020304" pitchFamily="18" charset="0"/>
                <a:sym typeface="Helvetica Neue"/>
              </a:rPr>
              <a:t>финансирование дополнительного образования детей</a:t>
            </a:r>
          </a:p>
          <a:p>
            <a:pPr algn="ctr"/>
            <a:r>
              <a:rPr lang="ru-RU" sz="2400" dirty="0" smtClean="0"/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171450" y="192088"/>
            <a:ext cx="6080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3262313" y="212725"/>
            <a:ext cx="3695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latin typeface="PT Sans"/>
              </a:rPr>
              <a:t>Департамент образования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3525838"/>
            <a:ext cx="7480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76250" y="969963"/>
            <a:ext cx="8328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73025" y="46038"/>
            <a:ext cx="6080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39750" y="111125"/>
            <a:ext cx="334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7031" y="1052736"/>
            <a:ext cx="8371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– на какой кружок записать ребенка,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получит бюджетные деньги только после этого.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78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73025" y="46038"/>
            <a:ext cx="6080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79" name="TextBox 5"/>
          <p:cNvSpPr txBox="1">
            <a:spLocks noChangeArrowheads="1"/>
          </p:cNvSpPr>
          <p:nvPr/>
        </p:nvSpPr>
        <p:spPr bwMode="auto">
          <a:xfrm>
            <a:off x="539750" y="49213"/>
            <a:ext cx="334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63938" y="3714750"/>
            <a:ext cx="4679950" cy="374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3025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1536174"/>
            <a:ext cx="2448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Расширение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возможностей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получения детьми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качественного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дополнительного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образования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по тем программам,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которые для них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интересны,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востребованы,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значимы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современны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700808"/>
            <a:ext cx="2232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Доступность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как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бюджетных,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так и платных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программ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4" y="3762280"/>
            <a:ext cx="1866900" cy="25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12160" y="1536174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Однократное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получение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сертификата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дополнительного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образования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на каждого ребенка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от 5 до 18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73025" y="46038"/>
            <a:ext cx="6080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6" name="TextBox 5"/>
          <p:cNvSpPr txBox="1">
            <a:spLocks noChangeArrowheads="1"/>
          </p:cNvSpPr>
          <p:nvPr/>
        </p:nvSpPr>
        <p:spPr bwMode="auto">
          <a:xfrm>
            <a:off x="539750" y="49213"/>
            <a:ext cx="334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90872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204864"/>
            <a:ext cx="80646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55563" y="11113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2" name="TextBox 5"/>
          <p:cNvSpPr txBox="1">
            <a:spLocks noChangeArrowheads="1"/>
          </p:cNvSpPr>
          <p:nvPr/>
        </p:nvSpPr>
        <p:spPr bwMode="auto">
          <a:xfrm>
            <a:off x="539750" y="49213"/>
            <a:ext cx="334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 dirty="0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3574" y="980728"/>
            <a:ext cx="7580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 b="3749"/>
          <a:stretch/>
        </p:blipFill>
        <p:spPr bwMode="auto">
          <a:xfrm>
            <a:off x="1403647" y="1988840"/>
            <a:ext cx="69847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3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55563" y="11113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TextBox 5"/>
          <p:cNvSpPr txBox="1">
            <a:spLocks noChangeArrowheads="1"/>
          </p:cNvSpPr>
          <p:nvPr/>
        </p:nvSpPr>
        <p:spPr bwMode="auto">
          <a:xfrm>
            <a:off x="539750" y="49213"/>
            <a:ext cx="334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95059088"/>
              </p:ext>
            </p:extLst>
          </p:nvPr>
        </p:nvGraphicFramePr>
        <p:xfrm>
          <a:off x="516221" y="3549209"/>
          <a:ext cx="5170097" cy="322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69532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1412776"/>
            <a:ext cx="3339328" cy="936104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1) Сертификат учета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34888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3549209"/>
            <a:ext cx="3960440" cy="1224136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2) Сертификат персонифицированного финансирования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5" name="Рисунок 4"/>
          <p:cNvPicPr>
            <a:picLocks noChangeAspect="1"/>
          </p:cNvPicPr>
          <p:nvPr/>
        </p:nvPicPr>
        <p:blipFill>
          <a:blip r:embed="rId2"/>
          <a:srcRect r="77956"/>
          <a:stretch>
            <a:fillRect/>
          </a:stretch>
        </p:blipFill>
        <p:spPr bwMode="auto">
          <a:xfrm>
            <a:off x="55563" y="11113"/>
            <a:ext cx="6080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TextBox 5"/>
          <p:cNvSpPr txBox="1">
            <a:spLocks noChangeArrowheads="1"/>
          </p:cNvSpPr>
          <p:nvPr/>
        </p:nvSpPr>
        <p:spPr bwMode="auto">
          <a:xfrm>
            <a:off x="539750" y="49213"/>
            <a:ext cx="3340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Администрация города Архангельска</a:t>
            </a:r>
          </a:p>
          <a:p>
            <a:r>
              <a:rPr lang="ru-RU" sz="1500" b="1">
                <a:solidFill>
                  <a:srgbClr val="000000"/>
                </a:solidFill>
                <a:latin typeface="PT Sans"/>
              </a:rPr>
              <a:t>Департамент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9532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69" y="1628800"/>
            <a:ext cx="838889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1406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179</Words>
  <Application>Microsoft Office PowerPoint</Application>
  <PresentationFormat>Экран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Владимировна Соколова</dc:creator>
  <cp:lastModifiedBy>Дарья Викторовна Сусло</cp:lastModifiedBy>
  <cp:revision>277</cp:revision>
  <cp:lastPrinted>2020-02-25T10:49:41Z</cp:lastPrinted>
  <dcterms:created xsi:type="dcterms:W3CDTF">2019-10-09T05:35:09Z</dcterms:created>
  <dcterms:modified xsi:type="dcterms:W3CDTF">2020-04-19T08:13:26Z</dcterms:modified>
</cp:coreProperties>
</file>