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9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729F-E9FB-4360-AB02-CBC51E43771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1327-B48A-4385-B0E2-BC0C609AB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24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729F-E9FB-4360-AB02-CBC51E43771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1327-B48A-4385-B0E2-BC0C609AB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85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729F-E9FB-4360-AB02-CBC51E43771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1327-B48A-4385-B0E2-BC0C609AB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54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729F-E9FB-4360-AB02-CBC51E43771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1327-B48A-4385-B0E2-BC0C609AB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42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729F-E9FB-4360-AB02-CBC51E43771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1327-B48A-4385-B0E2-BC0C609AB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05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729F-E9FB-4360-AB02-CBC51E43771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1327-B48A-4385-B0E2-BC0C609AB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80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729F-E9FB-4360-AB02-CBC51E43771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1327-B48A-4385-B0E2-BC0C609AB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675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729F-E9FB-4360-AB02-CBC51E43771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1327-B48A-4385-B0E2-BC0C609AB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62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729F-E9FB-4360-AB02-CBC51E43771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1327-B48A-4385-B0E2-BC0C609AB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23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729F-E9FB-4360-AB02-CBC51E43771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1327-B48A-4385-B0E2-BC0C609AB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62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729F-E9FB-4360-AB02-CBC51E43771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1327-B48A-4385-B0E2-BC0C609AB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096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F729F-E9FB-4360-AB02-CBC51E43771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01327-B48A-4385-B0E2-BC0C609AB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01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2387" y="548680"/>
            <a:ext cx="4149774" cy="576064"/>
          </a:xfrm>
        </p:spPr>
        <p:txBody>
          <a:bodyPr>
            <a:normAutofit fontScale="90000"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Блок-схема осуществления процедуры закупки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Администрации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"Город Архангельск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9562" y="1264859"/>
            <a:ext cx="2160240" cy="7200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Начало процедуры закупки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1292873"/>
            <a:ext cx="2088232" cy="6640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Определение потребности в товарах, работах, услугах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6" name="Блок-схема: решение 5"/>
          <p:cNvSpPr/>
          <p:nvPr/>
        </p:nvSpPr>
        <p:spPr>
          <a:xfrm>
            <a:off x="4947065" y="1235697"/>
            <a:ext cx="2880320" cy="814751"/>
          </a:xfrm>
          <a:prstGeom prst="flowChartDecis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rgbClr val="0070C0"/>
                </a:solidFill>
              </a:rPr>
              <a:t>Необходимость проведения  </a:t>
            </a:r>
          </a:p>
          <a:p>
            <a:pPr algn="ctr"/>
            <a:r>
              <a:rPr lang="ru-RU" sz="1300" b="1" dirty="0" smtClean="0">
                <a:solidFill>
                  <a:srgbClr val="0070C0"/>
                </a:solidFill>
              </a:rPr>
              <a:t>закупки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40777" y="1956925"/>
            <a:ext cx="1656184" cy="52767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</a:rPr>
              <a:t>Разработка и утверждение плана-графика</a:t>
            </a:r>
            <a:endParaRPr lang="ru-RU" sz="1200" b="1" dirty="0">
              <a:solidFill>
                <a:srgbClr val="0070C0"/>
              </a:solidFill>
            </a:endParaRP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6786655" y="2537727"/>
            <a:ext cx="2049704" cy="1414913"/>
          </a:xfrm>
          <a:prstGeom prst="flowChartDecis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70C0"/>
                </a:solidFill>
              </a:rPr>
              <a:t>Закупка у единственного поставщика в соответствии со ст. 93 44-ФЗ</a:t>
            </a: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4252237" y="1949913"/>
            <a:ext cx="2880320" cy="1175628"/>
          </a:xfrm>
          <a:prstGeom prst="flowChartDecis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Выбор конкурентного способа определения поставщика (подрядчика)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207196" y="2076052"/>
            <a:ext cx="1656184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Формирование НМЦК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2667320"/>
            <a:ext cx="1944216" cy="6896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Формирование требований к участникам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504" y="2086094"/>
            <a:ext cx="1944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Составление технического задания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2771800" y="2596965"/>
            <a:ext cx="2520280" cy="923481"/>
          </a:xfrm>
          <a:prstGeom prst="flowChartDecis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</a:rPr>
              <a:t>Необходимость проведения закупки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365420" y="3520446"/>
            <a:ext cx="1944216" cy="6896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Самостоятельное проведение закупки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68724" y="3459609"/>
            <a:ext cx="1944216" cy="6896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Направление заявки в уполномоченный орган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40251" y="4258274"/>
            <a:ext cx="2417313" cy="4236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Проведение процедуры на электронной площадке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9562" y="4319578"/>
            <a:ext cx="1602118" cy="5602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Размещение в ЕИС 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7463" y="5651247"/>
            <a:ext cx="1704923" cy="9036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Проведение процедуры на электронной  площадке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49218" y="4258275"/>
            <a:ext cx="1965997" cy="4148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Заключение контракта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70999" y="4970611"/>
            <a:ext cx="1944216" cy="4061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Исполнение контракта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5" name="Блок-схема: решение 24"/>
          <p:cNvSpPr/>
          <p:nvPr/>
        </p:nvSpPr>
        <p:spPr>
          <a:xfrm>
            <a:off x="2074989" y="5485483"/>
            <a:ext cx="3049806" cy="1336108"/>
          </a:xfrm>
          <a:prstGeom prst="flowChartDecis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70C0"/>
                </a:solidFill>
              </a:rPr>
              <a:t>Приемка выполненных работ, оказанных услуг, поставленных товаров. Определение результата условиям контракта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968045" y="6278002"/>
            <a:ext cx="2412267" cy="4633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Претензионная работа, выставление штрафов, пени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968044" y="5511823"/>
            <a:ext cx="2412268" cy="4061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Выполнение гарантийных обязательств</a:t>
            </a:r>
            <a:endParaRPr lang="ru-RU" sz="1400" b="1" dirty="0">
              <a:solidFill>
                <a:srgbClr val="0070C0"/>
              </a:solidFill>
            </a:endParaRPr>
          </a:p>
        </p:txBody>
      </p:sp>
      <p:cxnSp>
        <p:nvCxnSpPr>
          <p:cNvPr id="29" name="Прямая со стрелкой 28"/>
          <p:cNvCxnSpPr>
            <a:stCxn id="4" idx="6"/>
            <a:endCxn id="5" idx="1"/>
          </p:cNvCxnSpPr>
          <p:nvPr/>
        </p:nvCxnSpPr>
        <p:spPr>
          <a:xfrm>
            <a:off x="2249802" y="1624899"/>
            <a:ext cx="30597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>
            <a:stCxn id="6" idx="3"/>
            <a:endCxn id="7" idx="0"/>
          </p:cNvCxnSpPr>
          <p:nvPr/>
        </p:nvCxnSpPr>
        <p:spPr>
          <a:xfrm>
            <a:off x="7827385" y="1643073"/>
            <a:ext cx="141484" cy="31385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Соединительная линия уступом 40"/>
          <p:cNvCxnSpPr>
            <a:stCxn id="7" idx="3"/>
            <a:endCxn id="9" idx="3"/>
          </p:cNvCxnSpPr>
          <p:nvPr/>
        </p:nvCxnSpPr>
        <p:spPr>
          <a:xfrm>
            <a:off x="8796961" y="2220762"/>
            <a:ext cx="39398" cy="1024422"/>
          </a:xfrm>
          <a:prstGeom prst="bentConnector3">
            <a:avLst>
              <a:gd name="adj1" fmla="val 680232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11" idx="1"/>
            <a:endCxn id="13" idx="3"/>
          </p:cNvCxnSpPr>
          <p:nvPr/>
        </p:nvCxnSpPr>
        <p:spPr>
          <a:xfrm flipH="1">
            <a:off x="2051720" y="2292076"/>
            <a:ext cx="155476" cy="100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13" idx="2"/>
            <a:endCxn id="12" idx="0"/>
          </p:cNvCxnSpPr>
          <p:nvPr/>
        </p:nvCxnSpPr>
        <p:spPr>
          <a:xfrm>
            <a:off x="1079612" y="2518142"/>
            <a:ext cx="0" cy="1491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Соединительная линия уступом 69"/>
          <p:cNvCxnSpPr/>
          <p:nvPr/>
        </p:nvCxnSpPr>
        <p:spPr>
          <a:xfrm flipV="1">
            <a:off x="2051720" y="3012155"/>
            <a:ext cx="720080" cy="19908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Овал 82"/>
          <p:cNvSpPr/>
          <p:nvPr/>
        </p:nvSpPr>
        <p:spPr>
          <a:xfrm>
            <a:off x="7448908" y="5557922"/>
            <a:ext cx="1587588" cy="7200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Окончание процедуры закупки</a:t>
            </a:r>
            <a:endParaRPr lang="ru-RU" sz="1400" b="1" dirty="0">
              <a:solidFill>
                <a:srgbClr val="0070C0"/>
              </a:solidFill>
            </a:endParaRPr>
          </a:p>
        </p:txBody>
      </p:sp>
      <p:cxnSp>
        <p:nvCxnSpPr>
          <p:cNvPr id="102" name="Соединительная линия уступом 101"/>
          <p:cNvCxnSpPr/>
          <p:nvPr/>
        </p:nvCxnSpPr>
        <p:spPr>
          <a:xfrm rot="5400000">
            <a:off x="3132825" y="3502304"/>
            <a:ext cx="593204" cy="23958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Соединительная линия уступом 107"/>
          <p:cNvCxnSpPr/>
          <p:nvPr/>
        </p:nvCxnSpPr>
        <p:spPr>
          <a:xfrm rot="16200000" flipH="1">
            <a:off x="4363573" y="3470116"/>
            <a:ext cx="478435" cy="3182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Соединительная линия уступом 110"/>
          <p:cNvCxnSpPr>
            <a:stCxn id="17" idx="1"/>
            <a:endCxn id="20" idx="0"/>
          </p:cNvCxnSpPr>
          <p:nvPr/>
        </p:nvCxnSpPr>
        <p:spPr>
          <a:xfrm rot="10800000" flipV="1">
            <a:off x="890622" y="3865282"/>
            <a:ext cx="474799" cy="4542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2" name="Прямая со стрелкой 131"/>
          <p:cNvCxnSpPr/>
          <p:nvPr/>
        </p:nvCxnSpPr>
        <p:spPr>
          <a:xfrm>
            <a:off x="4356807" y="4668750"/>
            <a:ext cx="10890" cy="2975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3" name="Соединительная линия уступом 152"/>
          <p:cNvCxnSpPr>
            <a:stCxn id="19" idx="1"/>
            <a:endCxn id="23" idx="3"/>
          </p:cNvCxnSpPr>
          <p:nvPr/>
        </p:nvCxnSpPr>
        <p:spPr>
          <a:xfrm rot="10800000">
            <a:off x="5515215" y="4465681"/>
            <a:ext cx="725036" cy="4432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5" name="Прямая со стрелкой 154"/>
          <p:cNvCxnSpPr>
            <a:endCxn id="27" idx="1"/>
          </p:cNvCxnSpPr>
          <p:nvPr/>
        </p:nvCxnSpPr>
        <p:spPr>
          <a:xfrm flipV="1">
            <a:off x="4532216" y="5714893"/>
            <a:ext cx="435828" cy="2030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7" name="Прямая со стрелкой 156"/>
          <p:cNvCxnSpPr>
            <a:endCxn id="26" idx="1"/>
          </p:cNvCxnSpPr>
          <p:nvPr/>
        </p:nvCxnSpPr>
        <p:spPr>
          <a:xfrm>
            <a:off x="4532216" y="6393843"/>
            <a:ext cx="435829" cy="1158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Соединительная линия уступом 160"/>
          <p:cNvCxnSpPr>
            <a:stCxn id="26" idx="3"/>
            <a:endCxn id="83" idx="4"/>
          </p:cNvCxnSpPr>
          <p:nvPr/>
        </p:nvCxnSpPr>
        <p:spPr>
          <a:xfrm flipV="1">
            <a:off x="7380312" y="6278002"/>
            <a:ext cx="862390" cy="23168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3" name="Соединительная линия уступом 162"/>
          <p:cNvCxnSpPr>
            <a:stCxn id="27" idx="2"/>
          </p:cNvCxnSpPr>
          <p:nvPr/>
        </p:nvCxnSpPr>
        <p:spPr>
          <a:xfrm rot="16200000" flipH="1">
            <a:off x="6785691" y="5306448"/>
            <a:ext cx="185131" cy="140815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Блок-схема: решение 51"/>
          <p:cNvSpPr/>
          <p:nvPr/>
        </p:nvSpPr>
        <p:spPr>
          <a:xfrm>
            <a:off x="906996" y="4817512"/>
            <a:ext cx="2444924" cy="703664"/>
          </a:xfrm>
          <a:prstGeom prst="flowChartDecis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Подведение итогов</a:t>
            </a: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683568" y="4904977"/>
            <a:ext cx="0" cy="7462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Соединительная линия уступом 57"/>
          <p:cNvCxnSpPr>
            <a:endCxn id="23" idx="1"/>
          </p:cNvCxnSpPr>
          <p:nvPr/>
        </p:nvCxnSpPr>
        <p:spPr>
          <a:xfrm flipV="1">
            <a:off x="2627784" y="4465681"/>
            <a:ext cx="921434" cy="504932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Соединительная линия уступом 72"/>
          <p:cNvCxnSpPr>
            <a:endCxn id="52" idx="2"/>
          </p:cNvCxnSpPr>
          <p:nvPr/>
        </p:nvCxnSpPr>
        <p:spPr>
          <a:xfrm rot="5400000" flipH="1" flipV="1">
            <a:off x="1751247" y="5632315"/>
            <a:ext cx="489350" cy="267072"/>
          </a:xfrm>
          <a:prstGeom prst="bentConnector3">
            <a:avLst>
              <a:gd name="adj1" fmla="val 1406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H="1">
            <a:off x="3863380" y="2302118"/>
            <a:ext cx="9549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5" name="Блок-схема: решение 104"/>
          <p:cNvSpPr/>
          <p:nvPr/>
        </p:nvSpPr>
        <p:spPr>
          <a:xfrm>
            <a:off x="6662464" y="4681951"/>
            <a:ext cx="2444924" cy="703664"/>
          </a:xfrm>
          <a:prstGeom prst="flowChartDecis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Подведение итогов</a:t>
            </a:r>
          </a:p>
        </p:txBody>
      </p:sp>
      <p:cxnSp>
        <p:nvCxnSpPr>
          <p:cNvPr id="113" name="Соединительная линия уступом 112"/>
          <p:cNvCxnSpPr>
            <a:stCxn id="18" idx="3"/>
            <a:endCxn id="19" idx="0"/>
          </p:cNvCxnSpPr>
          <p:nvPr/>
        </p:nvCxnSpPr>
        <p:spPr>
          <a:xfrm>
            <a:off x="6712940" y="3804445"/>
            <a:ext cx="735968" cy="45382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/>
          <p:nvPr/>
        </p:nvCxnSpPr>
        <p:spPr>
          <a:xfrm>
            <a:off x="4355976" y="5384588"/>
            <a:ext cx="11721" cy="4318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Блок-схема: решение 48"/>
          <p:cNvSpPr/>
          <p:nvPr/>
        </p:nvSpPr>
        <p:spPr>
          <a:xfrm>
            <a:off x="1139185" y="6291462"/>
            <a:ext cx="1713474" cy="545041"/>
          </a:xfrm>
          <a:prstGeom prst="flowChartDecis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0070C0"/>
                </a:solidFill>
              </a:rPr>
              <a:t>Внесение изменений в документацию</a:t>
            </a:r>
          </a:p>
        </p:txBody>
      </p:sp>
      <p:sp>
        <p:nvSpPr>
          <p:cNvPr id="60" name="Блок-схема: решение 59"/>
          <p:cNvSpPr/>
          <p:nvPr/>
        </p:nvSpPr>
        <p:spPr>
          <a:xfrm>
            <a:off x="5465613" y="4624303"/>
            <a:ext cx="1713474" cy="545041"/>
          </a:xfrm>
          <a:prstGeom prst="flowChartDecis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0070C0"/>
                </a:solidFill>
              </a:rPr>
              <a:t>Внесение изменений в документацию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77732" y="116632"/>
            <a:ext cx="326626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1</a:t>
            </a:r>
          </a:p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Порядку оценки коррупционных рисков </a:t>
            </a:r>
          </a:p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закупок в Администрации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"Город Архангельск"</a:t>
            </a:r>
          </a:p>
          <a:p>
            <a:endParaRPr lang="ru-RU" dirty="0"/>
          </a:p>
        </p:txBody>
      </p:sp>
      <p:cxnSp>
        <p:nvCxnSpPr>
          <p:cNvPr id="55" name="Прямая со стрелкой 54"/>
          <p:cNvCxnSpPr/>
          <p:nvPr/>
        </p:nvCxnSpPr>
        <p:spPr>
          <a:xfrm>
            <a:off x="4644008" y="1484784"/>
            <a:ext cx="87120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stCxn id="7" idx="1"/>
          </p:cNvCxnSpPr>
          <p:nvPr/>
        </p:nvCxnSpPr>
        <p:spPr>
          <a:xfrm flipH="1">
            <a:off x="6322350" y="2220762"/>
            <a:ext cx="81842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23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136</Words>
  <Application>Microsoft Office PowerPoint</Application>
  <PresentationFormat>Экран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Блок-схема осуществления процедуры закупки  в Администрации ГО "Город Архангельск"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Блок-схема осуществления процедуры закупки  в Администрации МО "Город Архангельск" и подведомственных учреждениях Администрации МО "Город Архангельск"</dc:title>
  <dc:creator>Анна Юрьевна Ростовская</dc:creator>
  <cp:lastModifiedBy>Ольга Александровна Стенина</cp:lastModifiedBy>
  <cp:revision>25</cp:revision>
  <cp:lastPrinted>2021-07-14T06:24:04Z</cp:lastPrinted>
  <dcterms:created xsi:type="dcterms:W3CDTF">2021-04-13T08:27:01Z</dcterms:created>
  <dcterms:modified xsi:type="dcterms:W3CDTF">2021-09-22T05:42:35Z</dcterms:modified>
</cp:coreProperties>
</file>