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23"/>
  </p:notesMasterIdLst>
  <p:sldIdLst>
    <p:sldId id="283" r:id="rId2"/>
    <p:sldId id="344" r:id="rId3"/>
    <p:sldId id="349" r:id="rId4"/>
    <p:sldId id="335" r:id="rId5"/>
    <p:sldId id="356" r:id="rId6"/>
    <p:sldId id="351" r:id="rId7"/>
    <p:sldId id="352" r:id="rId8"/>
    <p:sldId id="354" r:id="rId9"/>
    <p:sldId id="334" r:id="rId10"/>
    <p:sldId id="295" r:id="rId11"/>
    <p:sldId id="339" r:id="rId12"/>
    <p:sldId id="340" r:id="rId13"/>
    <p:sldId id="341" r:id="rId14"/>
    <p:sldId id="259" r:id="rId15"/>
    <p:sldId id="366" r:id="rId16"/>
    <p:sldId id="367" r:id="rId17"/>
    <p:sldId id="329" r:id="rId18"/>
    <p:sldId id="357" r:id="rId19"/>
    <p:sldId id="360" r:id="rId20"/>
    <p:sldId id="359" r:id="rId21"/>
    <p:sldId id="36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CC"/>
    <a:srgbClr val="1D528D"/>
    <a:srgbClr val="CC0066"/>
    <a:srgbClr val="00FF00"/>
    <a:srgbClr val="0000FF"/>
    <a:srgbClr val="009900"/>
    <a:srgbClr val="66FFFF"/>
    <a:srgbClr val="C0C0C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0467" autoAdjust="0"/>
  </p:normalViewPr>
  <p:slideViewPr>
    <p:cSldViewPr>
      <p:cViewPr>
        <p:scale>
          <a:sx n="75" d="100"/>
          <a:sy n="75" d="100"/>
        </p:scale>
        <p:origin x="-2652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6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78B76D-E215-484E-AD47-97DF48C83939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A41D88-0D2D-4A38-8508-1FF9A7E26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94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E9C6-2B5E-4C11-B445-F61FA465515B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08AD-B8FC-4835-B6C1-BC08D1F11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BFB53-398E-4552-9441-283D30CFD9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9F39-D5D5-4A03-80A4-F07B4DEA0C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F107-A0BF-4AB2-BB05-30A4B817B0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3DCEB-C5B3-4FA3-B97D-C999FC9E7E8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D8F9B-0DBD-4AAA-92D6-D2126A6C94D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62254-1D06-425B-BDD4-9F097AD3B6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F459-ED36-4310-A452-60E99BC81F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B967-AFE3-498F-9715-27502983A7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0ED2-FD0E-45B1-9BC6-16B5FD5D1D4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A3BC4-275B-450C-A2EC-457D0F89C06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F7702A-C469-4939-8D53-F0CA333C33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2.emf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2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Word_Document1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5" Type="http://schemas.openxmlformats.org/officeDocument/2006/relationships/image" Target="../media/image2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93978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Архангельская городская общественная организация Профсоюза образования. 2018 год</a:t>
            </a:r>
            <a:endParaRPr lang="ru-RU" sz="2400" b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5" name="Picture 1" descr="D:\Папки Надежды\Стол\Картинки -слова\16406588_383094025396109_223292245975156043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85860"/>
            <a:ext cx="4752528" cy="5392940"/>
          </a:xfrm>
          <a:prstGeom prst="rect">
            <a:avLst/>
          </a:prstGeom>
          <a:noFill/>
        </p:spPr>
      </p:pic>
      <p:pic>
        <p:nvPicPr>
          <p:cNvPr id="5" name="Picture 2" descr="C:\Documents and Settings\VORONCOVA\Рабочий стол\ТИПОГРАФИИ\1. БОНД -СЫР\БОНД 2018\Макеты\Лого года защиты проф-в\лого_фпао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357694"/>
            <a:ext cx="2143140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0769" name="Object 1"/>
          <p:cNvGraphicFramePr>
            <a:graphicFrameLocks noChangeAspect="1"/>
          </p:cNvGraphicFramePr>
          <p:nvPr/>
        </p:nvGraphicFramePr>
        <p:xfrm>
          <a:off x="6072198" y="1285860"/>
          <a:ext cx="2308204" cy="300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0" name="PDF" r:id="rId6" imgW="0" imgH="0" progId="FoxitReader.Document">
                  <p:embed/>
                </p:oleObj>
              </mc:Choice>
              <mc:Fallback>
                <p:oleObj name="PDF" r:id="rId6" imgW="0" imgH="0" progId="FoxitReader.Documen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1285860"/>
                        <a:ext cx="2308204" cy="3000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85918" y="357166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Нам не безразлично наше ЗАВТРА!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52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 descr="F:\отчет 2018\Молодежь 2018-2\ED5ndyy_pO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929066"/>
            <a:ext cx="3619493" cy="2714620"/>
          </a:xfrm>
          <a:prstGeom prst="rect">
            <a:avLst/>
          </a:prstGeom>
          <a:noFill/>
        </p:spPr>
      </p:pic>
      <p:pic>
        <p:nvPicPr>
          <p:cNvPr id="176133" name="Picture 5" descr="F:\отчет 2018\Молодежь 2018-2\таир 2018\X9C4Li1eC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71546"/>
            <a:ext cx="3619525" cy="2714644"/>
          </a:xfrm>
          <a:prstGeom prst="rect">
            <a:avLst/>
          </a:prstGeom>
          <a:noFill/>
        </p:spPr>
      </p:pic>
      <p:pic>
        <p:nvPicPr>
          <p:cNvPr id="176134" name="Picture 6" descr="F:\отчет 2018\Молодежь 2018-2\Молодежь 1 мая 2018\phoca_thumb_l_img_3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071546"/>
            <a:ext cx="3619525" cy="2714644"/>
          </a:xfrm>
          <a:prstGeom prst="rect">
            <a:avLst/>
          </a:prstGeom>
          <a:noFill/>
        </p:spPr>
      </p:pic>
      <p:pic>
        <p:nvPicPr>
          <p:cNvPr id="176135" name="Picture 7" descr="F:\отчет 2018\Молодежь 2018-2\ВПШ\rZMvlrva2i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929066"/>
            <a:ext cx="3619525" cy="271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 descr="F:\отчет 2018\Для отчета молодежь\деловая игра молодежи\XFtVm2Rhba8.jpg"/>
          <p:cNvPicPr>
            <a:picLocks noChangeAspect="1" noChangeArrowheads="1"/>
          </p:cNvPicPr>
          <p:nvPr/>
        </p:nvPicPr>
        <p:blipFill>
          <a:blip r:embed="rId2" cstate="print"/>
          <a:srcRect l="4609" b="10949"/>
          <a:stretch>
            <a:fillRect/>
          </a:stretch>
        </p:blipFill>
        <p:spPr bwMode="auto">
          <a:xfrm>
            <a:off x="6000760" y="1214422"/>
            <a:ext cx="2845599" cy="2000264"/>
          </a:xfrm>
          <a:prstGeom prst="rect">
            <a:avLst/>
          </a:prstGeom>
          <a:noFill/>
        </p:spPr>
      </p:pic>
      <p:pic>
        <p:nvPicPr>
          <p:cNvPr id="7" name="Picture 8" descr="F:\отчет 2018\Молодежь 2018-2\деловая игра молодежи\a-BVeZNgr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4572008"/>
            <a:ext cx="2667018" cy="2000264"/>
          </a:xfrm>
          <a:prstGeom prst="rect">
            <a:avLst/>
          </a:prstGeom>
          <a:noFill/>
        </p:spPr>
      </p:pic>
      <p:pic>
        <p:nvPicPr>
          <p:cNvPr id="178178" name="Picture 2" descr="F:\отчет 2018\Молодежь 2018-2\21.02.18 .молодежь\OiV1WKKcc6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2655586" cy="199169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4285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отчет 2018\Молодежь 2018-2\23 сентября\bndl6-zg2hE.jpg"/>
          <p:cNvPicPr>
            <a:picLocks noChangeAspect="1" noChangeArrowheads="1"/>
          </p:cNvPicPr>
          <p:nvPr/>
        </p:nvPicPr>
        <p:blipFill>
          <a:blip r:embed="rId6" cstate="print"/>
          <a:srcRect t="7354" b="4400"/>
          <a:stretch>
            <a:fillRect/>
          </a:stretch>
        </p:blipFill>
        <p:spPr bwMode="auto">
          <a:xfrm>
            <a:off x="3500430" y="3429000"/>
            <a:ext cx="5342900" cy="3143272"/>
          </a:xfrm>
          <a:prstGeom prst="rect">
            <a:avLst/>
          </a:prstGeom>
          <a:noFill/>
        </p:spPr>
      </p:pic>
      <p:pic>
        <p:nvPicPr>
          <p:cNvPr id="10" name="Picture 3" descr="F:\отчет 2018\Молодежь 2018-2\bW16LJumkl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2405742" cy="32076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28794" y="285728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Нам не безразлично наше ЗАВТРА!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 descr="D:\Папки Надежды\Стол\Горсовет\2018\24 марта 2018\3QWYaT1uGKY.jpg"/>
          <p:cNvPicPr>
            <a:picLocks noChangeAspect="1" noChangeArrowheads="1"/>
          </p:cNvPicPr>
          <p:nvPr/>
        </p:nvPicPr>
        <p:blipFill>
          <a:blip r:embed="rId2" cstate="print"/>
          <a:srcRect b="10704"/>
          <a:stretch>
            <a:fillRect/>
          </a:stretch>
        </p:blipFill>
        <p:spPr bwMode="auto">
          <a:xfrm>
            <a:off x="5357818" y="357166"/>
            <a:ext cx="3357585" cy="2248645"/>
          </a:xfrm>
          <a:prstGeom prst="rect">
            <a:avLst/>
          </a:prstGeom>
          <a:noFill/>
        </p:spPr>
      </p:pic>
      <p:pic>
        <p:nvPicPr>
          <p:cNvPr id="184323" name="Picture 3" descr="D:\Папки Надежды\Стол\Горсовет\2018\24 марта 2018\p5olz9q5M-w.jpg"/>
          <p:cNvPicPr>
            <a:picLocks noChangeAspect="1" noChangeArrowheads="1"/>
          </p:cNvPicPr>
          <p:nvPr/>
        </p:nvPicPr>
        <p:blipFill>
          <a:blip r:embed="rId3" cstate="print"/>
          <a:srcRect t="11484"/>
          <a:stretch>
            <a:fillRect/>
          </a:stretch>
        </p:blipFill>
        <p:spPr bwMode="auto">
          <a:xfrm rot="21027122">
            <a:off x="5572514" y="2304839"/>
            <a:ext cx="2976331" cy="1975887"/>
          </a:xfrm>
          <a:prstGeom prst="rect">
            <a:avLst/>
          </a:prstGeom>
          <a:noFill/>
        </p:spPr>
      </p:pic>
      <p:pic>
        <p:nvPicPr>
          <p:cNvPr id="174087" name="Picture 7" descr="D:\Папки Надежды\Стол\Горсовет\2018\24 марта 2018\XMBH0WLeac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000504"/>
            <a:ext cx="3352456" cy="2514342"/>
          </a:xfrm>
          <a:prstGeom prst="rect">
            <a:avLst/>
          </a:prstGeom>
          <a:noFill/>
        </p:spPr>
      </p:pic>
      <p:pic>
        <p:nvPicPr>
          <p:cNvPr id="174082" name="Picture 2" descr="F:\отчет 2018\22 сентября\Территория здоровья А4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2413013" cy="1714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74083" name="Picture 3" descr="F:\отчет 2018\22 сентября\mO3fKQ_CdW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571612"/>
            <a:ext cx="2352291" cy="171451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8572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71604" y="285728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  <a:cs typeface="Aparajita" pitchFamily="34" charset="0"/>
              </a:rPr>
              <a:t>Спортивные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  <a:cs typeface="Aparajita" pitchFamily="34" charset="0"/>
              </a:rPr>
              <a:t>мероприятия</a:t>
            </a:r>
            <a:endParaRPr lang="ru-RU" sz="2800" dirty="0">
              <a:solidFill>
                <a:srgbClr val="FF0000"/>
              </a:solidFill>
              <a:latin typeface="+mj-lt"/>
              <a:cs typeface="Aparajita" pitchFamily="34" charset="0"/>
            </a:endParaRPr>
          </a:p>
        </p:txBody>
      </p:sp>
      <p:pic>
        <p:nvPicPr>
          <p:cNvPr id="184322" name="Picture 2" descr="F:\отчет 2018\Молодежь 2018-2\23 сентября\Huv21LdCti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571876"/>
            <a:ext cx="4427382" cy="2951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285728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Отдых и оздоровление для членов профсоюза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4876" y="1357298"/>
            <a:ext cx="3959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pc="7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оздоровление работников </a:t>
            </a:r>
            <a:r>
              <a:rPr lang="ru-RU" spc="15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профсоюзных санаториях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Архангельской области через льготные санаторные путевки членам профсоюза и их членам семьи (29 человек)  компенсировано 72 000 рублей за счет ФПАО и городской организации.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6610" name="Picture 2" descr="D:\Мои файлы\Раб_стол\санатории.jpg"/>
          <p:cNvPicPr>
            <a:picLocks noChangeAspect="1" noChangeArrowheads="1"/>
          </p:cNvPicPr>
          <p:nvPr/>
        </p:nvPicPr>
        <p:blipFill>
          <a:blip r:embed="rId2" cstate="print"/>
          <a:srcRect t="11458"/>
          <a:stretch>
            <a:fillRect/>
          </a:stretch>
        </p:blipFill>
        <p:spPr bwMode="auto">
          <a:xfrm>
            <a:off x="214282" y="1214422"/>
            <a:ext cx="4357718" cy="5457030"/>
          </a:xfrm>
          <a:prstGeom prst="rect">
            <a:avLst/>
          </a:prstGeom>
          <a:noFill/>
        </p:spPr>
      </p:pic>
      <p:pic>
        <p:nvPicPr>
          <p:cNvPr id="11" name="Picture 2" descr="F:\отчет 2018\Листовки 2018\беломорье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00504"/>
            <a:ext cx="3500462" cy="2485875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5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5"/>
          <p:cNvSpPr>
            <a:spLocks noGrp="1"/>
          </p:cNvSpPr>
          <p:nvPr>
            <p:ph type="ctrTitle"/>
          </p:nvPr>
        </p:nvSpPr>
        <p:spPr>
          <a:xfrm>
            <a:off x="2428860" y="500042"/>
            <a:ext cx="3960440" cy="432048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</a:rPr>
              <a:t>СКОЛЬКО НАС!</a:t>
            </a:r>
          </a:p>
        </p:txBody>
      </p:sp>
      <p:sp>
        <p:nvSpPr>
          <p:cNvPr id="34818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7158" y="1285860"/>
            <a:ext cx="8358246" cy="193908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На 01.01.2019г. на учете в Архангельской городской организации профсоюза работников народного образования и науки РФ состоит 102 первичных профсоюзных организации. </a:t>
            </a:r>
          </a:p>
          <a:p>
            <a:pPr algn="just" eaLnBrk="1" hangingPunct="1">
              <a:lnSpc>
                <a:spcPct val="80000"/>
              </a:lnSpc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     Это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2130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> членов профсоюза, что составляет 29,4% среди работающих в отрасли. </a:t>
            </a:r>
          </a:p>
          <a:p>
            <a:pPr algn="just" eaLnBrk="1" hangingPunct="1">
              <a:lnSpc>
                <a:spcPct val="80000"/>
              </a:lnSpc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endParaRPr lang="ru-RU" sz="1800" dirty="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1" name="Picture 1" descr="D:\Папки Надежды\Стол\Арх.городская 2018\1 мая 2018\phoca_thumb_l_img_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4103885" cy="3077913"/>
          </a:xfrm>
          <a:prstGeom prst="rect">
            <a:avLst/>
          </a:prstGeom>
          <a:noFill/>
        </p:spPr>
      </p:pic>
      <p:pic>
        <p:nvPicPr>
          <p:cNvPr id="196610" name="Picture 2" descr="D:\Папки Надежды\Стол\ФОТО 2018 профсоюз\aBG0_AcPzB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09577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13" name="Object 5"/>
          <p:cNvGraphicFramePr>
            <a:graphicFrameLocks noChangeAspect="1"/>
          </p:cNvGraphicFramePr>
          <p:nvPr/>
        </p:nvGraphicFramePr>
        <p:xfrm>
          <a:off x="2339752" y="188640"/>
          <a:ext cx="4536504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5" name="Документ" r:id="rId4" imgW="6740697" imgH="9780141" progId="Word.Document.12">
                  <p:embed/>
                </p:oleObj>
              </mc:Choice>
              <mc:Fallback>
                <p:oleObj name="Документ" r:id="rId4" imgW="6740697" imgH="978014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88640"/>
                        <a:ext cx="4536504" cy="6669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D:\Мои файлы\Раб_стол\плакат на совет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52" y="0"/>
            <a:ext cx="92265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Прямая соединительная линия 305"/>
          <p:cNvCxnSpPr/>
          <p:nvPr/>
        </p:nvCxnSpPr>
        <p:spPr>
          <a:xfrm rot="5400000">
            <a:off x="3465108" y="5107396"/>
            <a:ext cx="3579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 стрелкой 287"/>
          <p:cNvCxnSpPr/>
          <p:nvPr/>
        </p:nvCxnSpPr>
        <p:spPr>
          <a:xfrm rot="5400000">
            <a:off x="3643703" y="4285859"/>
            <a:ext cx="428628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4572000" y="1928802"/>
            <a:ext cx="35719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/>
          <p:cNvCxnSpPr/>
          <p:nvPr/>
        </p:nvCxnSpPr>
        <p:spPr>
          <a:xfrm rot="5400000" flipH="1" flipV="1">
            <a:off x="1893075" y="2821777"/>
            <a:ext cx="357190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/>
          <p:cNvCxnSpPr/>
          <p:nvPr/>
        </p:nvCxnSpPr>
        <p:spPr>
          <a:xfrm rot="10800000">
            <a:off x="3286116" y="1928802"/>
            <a:ext cx="428628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Прямая со стрелкой 267"/>
          <p:cNvCxnSpPr/>
          <p:nvPr/>
        </p:nvCxnSpPr>
        <p:spPr>
          <a:xfrm rot="5400000">
            <a:off x="7000892" y="3500438"/>
            <a:ext cx="1428760" cy="7143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 стрелкой 265"/>
          <p:cNvCxnSpPr/>
          <p:nvPr/>
        </p:nvCxnSpPr>
        <p:spPr>
          <a:xfrm rot="16200000" flipH="1">
            <a:off x="6107917" y="3607595"/>
            <a:ext cx="1571636" cy="357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 стрелкой 263"/>
          <p:cNvCxnSpPr/>
          <p:nvPr/>
        </p:nvCxnSpPr>
        <p:spPr>
          <a:xfrm rot="16200000" flipH="1">
            <a:off x="5072066" y="2857496"/>
            <a:ext cx="1714512" cy="1714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Прямая со стрелкой 261"/>
          <p:cNvCxnSpPr/>
          <p:nvPr/>
        </p:nvCxnSpPr>
        <p:spPr>
          <a:xfrm>
            <a:off x="5214942" y="3786190"/>
            <a:ext cx="1214446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 стрелкой 271"/>
          <p:cNvCxnSpPr/>
          <p:nvPr/>
        </p:nvCxnSpPr>
        <p:spPr>
          <a:xfrm>
            <a:off x="4714876" y="5786454"/>
            <a:ext cx="171451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 стрелкой 257"/>
          <p:cNvCxnSpPr/>
          <p:nvPr/>
        </p:nvCxnSpPr>
        <p:spPr>
          <a:xfrm>
            <a:off x="4143372" y="6215082"/>
            <a:ext cx="2286016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D:\Documents_2017\Рабочий стол\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5000636"/>
            <a:ext cx="2286016" cy="17145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0"/>
            <a:ext cx="75724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Алгоритм информационной работы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Архангельской городской общественной организации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профсоюза работников народного образования и науки РФ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5643570" y="1428736"/>
            <a:ext cx="1214446" cy="500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Сайт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3643306" y="2285992"/>
            <a:ext cx="1643074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Департамента образования – Профсоюзные новости</a:t>
            </a:r>
            <a:endParaRPr lang="ru-RU" sz="1100" b="1" dirty="0"/>
          </a:p>
        </p:txBody>
      </p:sp>
      <p:sp>
        <p:nvSpPr>
          <p:cNvPr id="12" name="Овал 11"/>
          <p:cNvSpPr/>
          <p:nvPr/>
        </p:nvSpPr>
        <p:spPr>
          <a:xfrm>
            <a:off x="5357818" y="2285992"/>
            <a:ext cx="1928826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Архангельской межрегиональной организации профсоюза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7358082" y="2285992"/>
            <a:ext cx="1571636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Федерации профсоюзов Архангельской области</a:t>
            </a:r>
            <a:endParaRPr lang="ru-RU" sz="1100" b="1" dirty="0"/>
          </a:p>
        </p:txBody>
      </p:sp>
      <p:sp>
        <p:nvSpPr>
          <p:cNvPr id="17" name="Овал 16"/>
          <p:cNvSpPr/>
          <p:nvPr/>
        </p:nvSpPr>
        <p:spPr>
          <a:xfrm>
            <a:off x="2571736" y="5929330"/>
            <a:ext cx="1571636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Профсоюзная страница </a:t>
            </a:r>
          </a:p>
          <a:p>
            <a:pPr algn="ctr"/>
            <a:r>
              <a:rPr lang="ru-RU" sz="1200" b="1" dirty="0" smtClean="0"/>
              <a:t>на сайте ОУ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6512" y="471488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 smtClean="0">
                <a:solidFill>
                  <a:srgbClr val="C00000"/>
                </a:solidFill>
                <a:latin typeface="Arial Black" pitchFamily="34" charset="0"/>
              </a:rPr>
              <a:t>Члены профсоюза</a:t>
            </a:r>
            <a:endParaRPr lang="ru-RU" b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28926" y="3214686"/>
            <a:ext cx="2643206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Группа ВК </a:t>
            </a:r>
          </a:p>
          <a:p>
            <a:pPr algn="ctr"/>
            <a:r>
              <a:rPr lang="ru-RU" sz="1200" b="1" dirty="0" smtClean="0"/>
              <a:t>«Профсоюз образования г.Архангельск» </a:t>
            </a:r>
            <a:endParaRPr lang="ru-RU" sz="1200" b="1" dirty="0"/>
          </a:p>
        </p:txBody>
      </p:sp>
      <p:cxnSp>
        <p:nvCxnSpPr>
          <p:cNvPr id="46" name="Shape 45"/>
          <p:cNvCxnSpPr>
            <a:stCxn id="6" idx="2"/>
          </p:cNvCxnSpPr>
          <p:nvPr/>
        </p:nvCxnSpPr>
        <p:spPr>
          <a:xfrm rot="10800000" flipV="1">
            <a:off x="142844" y="2000240"/>
            <a:ext cx="500066" cy="3714776"/>
          </a:xfrm>
          <a:prstGeom prst="bentConnector2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142844" y="3357562"/>
            <a:ext cx="357190" cy="17859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rot="5400000">
            <a:off x="6144033" y="2071281"/>
            <a:ext cx="28575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rot="5400000">
            <a:off x="1465241" y="4749809"/>
            <a:ext cx="23574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>
            <a:off x="142844" y="4143380"/>
            <a:ext cx="357190" cy="17859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 стрелкой 170"/>
          <p:cNvCxnSpPr/>
          <p:nvPr/>
        </p:nvCxnSpPr>
        <p:spPr>
          <a:xfrm>
            <a:off x="142844" y="4929198"/>
            <a:ext cx="357190" cy="17859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 стрелкой 171"/>
          <p:cNvCxnSpPr/>
          <p:nvPr/>
        </p:nvCxnSpPr>
        <p:spPr>
          <a:xfrm>
            <a:off x="142844" y="5715016"/>
            <a:ext cx="357190" cy="17859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>
            <a:off x="2357422" y="5929330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>
            <a:off x="2357422" y="5143512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>
            <a:off x="2428860" y="4429132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2428860" y="3571876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Прямая со стрелкой 188"/>
          <p:cNvCxnSpPr/>
          <p:nvPr/>
        </p:nvCxnSpPr>
        <p:spPr>
          <a:xfrm>
            <a:off x="2643174" y="478632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 стрелкой 196"/>
          <p:cNvCxnSpPr/>
          <p:nvPr/>
        </p:nvCxnSpPr>
        <p:spPr>
          <a:xfrm rot="5400000">
            <a:off x="4428727" y="2072075"/>
            <a:ext cx="28734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 стрелкой 197"/>
          <p:cNvCxnSpPr/>
          <p:nvPr/>
        </p:nvCxnSpPr>
        <p:spPr>
          <a:xfrm rot="5400000">
            <a:off x="8001421" y="2071281"/>
            <a:ext cx="28654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 стрелкой 213"/>
          <p:cNvCxnSpPr/>
          <p:nvPr/>
        </p:nvCxnSpPr>
        <p:spPr>
          <a:xfrm>
            <a:off x="3714744" y="1643050"/>
            <a:ext cx="1928826" cy="158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 rot="5400000">
            <a:off x="3571074" y="1785926"/>
            <a:ext cx="286546" cy="79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единительная линия 224"/>
          <p:cNvCxnSpPr/>
          <p:nvPr/>
        </p:nvCxnSpPr>
        <p:spPr>
          <a:xfrm>
            <a:off x="2071670" y="3000372"/>
            <a:ext cx="1571636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 стрелкой 228"/>
          <p:cNvCxnSpPr/>
          <p:nvPr/>
        </p:nvCxnSpPr>
        <p:spPr>
          <a:xfrm rot="5400000">
            <a:off x="3536546" y="3107132"/>
            <a:ext cx="214314" cy="79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 стрелкой 246"/>
          <p:cNvCxnSpPr>
            <a:endCxn id="17" idx="0"/>
          </p:cNvCxnSpPr>
          <p:nvPr/>
        </p:nvCxnSpPr>
        <p:spPr>
          <a:xfrm rot="5400000">
            <a:off x="2928926" y="5500702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642910" y="1285860"/>
            <a:ext cx="2714644" cy="142876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Black" pitchFamily="34" charset="0"/>
              </a:rPr>
              <a:t>Информация (тема)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0034" y="3286124"/>
            <a:ext cx="1928826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Электронная почта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500034" y="4071942"/>
            <a:ext cx="1928826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SMS </a:t>
            </a:r>
            <a:r>
              <a:rPr lang="ru-RU" sz="1600" b="1" dirty="0" smtClean="0"/>
              <a:t>сообщение</a:t>
            </a:r>
          </a:p>
        </p:txBody>
      </p:sp>
      <p:sp>
        <p:nvSpPr>
          <p:cNvPr id="14" name="Овал 13"/>
          <p:cNvSpPr/>
          <p:nvPr/>
        </p:nvSpPr>
        <p:spPr>
          <a:xfrm>
            <a:off x="500034" y="4857760"/>
            <a:ext cx="185738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Газета «Поморское вече»</a:t>
            </a:r>
            <a:endParaRPr lang="ru-RU" sz="1600" b="1" dirty="0"/>
          </a:p>
        </p:txBody>
      </p:sp>
      <p:sp>
        <p:nvSpPr>
          <p:cNvPr id="7" name="Овал 6"/>
          <p:cNvSpPr/>
          <p:nvPr/>
        </p:nvSpPr>
        <p:spPr>
          <a:xfrm>
            <a:off x="500034" y="5643578"/>
            <a:ext cx="1857388" cy="6429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Листовка</a:t>
            </a:r>
            <a:endParaRPr lang="ru-RU" sz="1600" b="1" dirty="0"/>
          </a:p>
        </p:txBody>
      </p:sp>
      <p:sp>
        <p:nvSpPr>
          <p:cNvPr id="16" name="Овал 15"/>
          <p:cNvSpPr/>
          <p:nvPr/>
        </p:nvSpPr>
        <p:spPr>
          <a:xfrm>
            <a:off x="3786182" y="5429264"/>
            <a:ext cx="1071570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Стенд ППО</a:t>
            </a:r>
          </a:p>
        </p:txBody>
      </p:sp>
      <p:cxnSp>
        <p:nvCxnSpPr>
          <p:cNvPr id="297" name="Прямая соединительная линия 296"/>
          <p:cNvCxnSpPr/>
          <p:nvPr/>
        </p:nvCxnSpPr>
        <p:spPr>
          <a:xfrm rot="5400000">
            <a:off x="3250794" y="5393148"/>
            <a:ext cx="50006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Прямая со стрелкой 298"/>
          <p:cNvCxnSpPr/>
          <p:nvPr/>
        </p:nvCxnSpPr>
        <p:spPr>
          <a:xfrm>
            <a:off x="3500430" y="5643578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 стрелкой 300"/>
          <p:cNvCxnSpPr/>
          <p:nvPr/>
        </p:nvCxnSpPr>
        <p:spPr>
          <a:xfrm>
            <a:off x="5857884" y="5214950"/>
            <a:ext cx="571504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Овал 299"/>
          <p:cNvSpPr/>
          <p:nvPr/>
        </p:nvSpPr>
        <p:spPr>
          <a:xfrm>
            <a:off x="4786314" y="4786322"/>
            <a:ext cx="1285884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Группа ППО </a:t>
            </a:r>
            <a:r>
              <a:rPr lang="ru-RU" sz="1200" b="1" dirty="0" err="1" smtClean="0"/>
              <a:t>ВКонтакте</a:t>
            </a:r>
            <a:endParaRPr lang="ru-RU" sz="1200" b="1" dirty="0" smtClean="0"/>
          </a:p>
        </p:txBody>
      </p:sp>
      <p:sp>
        <p:nvSpPr>
          <p:cNvPr id="23" name="Овал 22"/>
          <p:cNvSpPr/>
          <p:nvPr/>
        </p:nvSpPr>
        <p:spPr>
          <a:xfrm>
            <a:off x="2928926" y="4500570"/>
            <a:ext cx="1857388" cy="642942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Председатели ППО</a:t>
            </a:r>
            <a:endParaRPr lang="ru-RU" sz="1400" b="1" dirty="0"/>
          </a:p>
        </p:txBody>
      </p:sp>
      <p:cxnSp>
        <p:nvCxnSpPr>
          <p:cNvPr id="308" name="Прямая со стрелкой 307"/>
          <p:cNvCxnSpPr/>
          <p:nvPr/>
        </p:nvCxnSpPr>
        <p:spPr>
          <a:xfrm>
            <a:off x="3643306" y="5286388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172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285720" y="1500174"/>
            <a:ext cx="842968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spcCol="360000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Практическое обучение вновь избранных председателей  на опыте работы  </a:t>
            </a:r>
            <a:r>
              <a:rPr lang="ru-RU" sz="1200" b="0" cap="small" dirty="0" err="1" smtClean="0">
                <a:latin typeface="Arial" pitchFamily="34" charset="0"/>
                <a:cs typeface="Arial" pitchFamily="34" charset="0"/>
              </a:rPr>
              <a:t>первичек</a:t>
            </a: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  в учреждениях.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Разработать проект для  председателей первичных профсоюзных организаций по вступлению в профсоюз обслуживающего персонала.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Подготовка к отчетно-перевыборной конференции с проведения отчетных собраний в первичных профсоюзных организаций. 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200" b="0" dirty="0" smtClean="0">
                <a:latin typeface="Arial" pitchFamily="34" charset="0"/>
                <a:cs typeface="Arial" pitchFamily="34" charset="0"/>
              </a:rPr>
              <a:t>При проведении отчетно-выборных собраний, уделить особое внимание наличию коллективного договора в учреждении, дать оценку работы профсоюзного комитета по разработке и заключению коллективного договора.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Отработать проект «Профсоюзный десант» с председателями первичных профсоюзных организаций по вступлению в профсоюз.</a:t>
            </a:r>
          </a:p>
          <a:p>
            <a:pPr marL="342900" indent="-342900" algn="just"/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/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Продолжить проверки удержания и перечисления профсоюзных взносов членов профсоюза  первичных профсоюзных организаций.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200" b="0" cap="small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1200" b="0" cap="small" dirty="0" smtClean="0">
                <a:latin typeface="Arial" pitchFamily="34" charset="0"/>
                <a:cs typeface="Arial" pitchFamily="34" charset="0"/>
              </a:rPr>
              <a:t>Принять участие в мероприятиях</a:t>
            </a:r>
            <a:r>
              <a:rPr lang="ru-RU" sz="1400" b="0" cap="small" dirty="0" smtClean="0">
                <a:latin typeface="Arial Narrow" pitchFamily="34" charset="0"/>
                <a:cs typeface="Times New Roman" pitchFamily="18" charset="0"/>
              </a:rPr>
              <a:t> Года молодежи</a:t>
            </a:r>
            <a:r>
              <a:rPr lang="ru-RU" sz="1400" b="0" cap="small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7637" name="Picture 5" descr="F:\Логотип 2019\Логотип год молодежи.jpg"/>
          <p:cNvPicPr>
            <a:picLocks noChangeAspect="1" noChangeArrowheads="1"/>
          </p:cNvPicPr>
          <p:nvPr/>
        </p:nvPicPr>
        <p:blipFill>
          <a:blip r:embed="rId2" cstate="print"/>
          <a:srcRect l="24821" t="21864" r="25542" b="24362"/>
          <a:stretch>
            <a:fillRect/>
          </a:stretch>
        </p:blipFill>
        <p:spPr bwMode="auto">
          <a:xfrm>
            <a:off x="571472" y="0"/>
            <a:ext cx="1318834" cy="1428736"/>
          </a:xfrm>
          <a:prstGeom prst="rect">
            <a:avLst/>
          </a:prstGeom>
          <a:noFill/>
        </p:spPr>
      </p:pic>
      <p:pic>
        <p:nvPicPr>
          <p:cNvPr id="197639" name="Picture 7" descr="F:\Логотип 2019\god-otchetov-i-vyborov1-700x450-6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24944"/>
            <a:ext cx="3522078" cy="22641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214290"/>
            <a:ext cx="642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Сохранение единства и дальнейшее организационное укрепление первичных организаций Профсоюза – </a:t>
            </a:r>
          </a:p>
          <a:p>
            <a:pPr algn="r"/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важная общая наша задача на 2019 год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49006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Задачи на 2019г.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323528" y="1420522"/>
            <a:ext cx="849694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Правозащитная деятельность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усилия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городской организации профсоюза по правозащитной деятельности направить: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6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на решение вопросов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совершенствования системы оплаты труда работников;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6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на контроль за соблюдением трудовых прав работников при переводе образовательных учреждений на централизованную бухгалтерию, передачу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аутсорсинг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некоторых видов работ в образовательных учреждениях;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6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на контроль за выполнением условий Соглашения о взаимодействии с департаментом образования администрации муниципального образования «Город Архангельск»;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66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разработку проекта Соглашения между администрацией муниципального образования "Город  Архангельск" и Профсоюза на 2020-2022г.;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4667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повышение активности выборных органов профсоюза в организации правового обучения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профсоюзного актива, ответственности председателей первичных профсоюзных организаций при реализации права первичной профсоюзной организации на контроль за принятием работодателями локальных нормативных актов.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667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Первичным организациям профсоюза по правовой работе: 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6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принимать активное участие в проведении проверок соблюдения трудового законодательства, проводимых городской организацией профсоюза, вышестоящими профсоюзными органами;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6725" algn="l"/>
              </a:tabLs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активно использовать результаты правозащитной деятельности в работе по мотивации профсоюзного членства,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наглядной агитации и разъяснительной работе о роли профсоюза в защите и представительстве прав и интересов работников.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1357299"/>
            <a:ext cx="8358246" cy="5293757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Содействие законодательному установлению выплаты педагогическим работникам компенсации за работу по подготовке и проведению государственной итоговой аттестации (ГИА).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Создание предпосылок для ограничения объёма отчётности различных категорий педагогических работников.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Внедрение федеральной дисконтной программы для членов Профсоюза.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Расчёт нормативных затрат на мероприятия по охране труда в образовательных организациях.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Заключение соглашений с </a:t>
            </a:r>
            <a:r>
              <a:rPr lang="ru-RU" sz="1300" dirty="0" err="1" smtClean="0"/>
              <a:t>Рособрнадзором</a:t>
            </a:r>
            <a:r>
              <a:rPr lang="ru-RU" sz="1300" dirty="0" smtClean="0"/>
              <a:t> и </a:t>
            </a:r>
            <a:r>
              <a:rPr lang="ru-RU" sz="1300" dirty="0" err="1" smtClean="0"/>
              <a:t>Росмолодёжью</a:t>
            </a:r>
            <a:r>
              <a:rPr lang="ru-RU" sz="1300" dirty="0" smtClean="0"/>
              <a:t>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Предотвращение необоснованного увольнения педагогических работников по причине несоответствия их изменённым квалификационным требованиям.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300" dirty="0" smtClean="0"/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Обеспечение привлечения учителей к экспертизе (в рамках апробации) единой модели аттестации на добровольных началах.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Недопущение закрепления в профессиональных стандартах положений, нарушающих права работников.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Создание предпосылок для профилактики насилия в отношении педагогических работников.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 Повышение статуса профсоюзных наград, демократизация условий и практики награждения ими работников.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  Содействие повышению общественного статуса и значимости профессии учителя начальных классов.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300" dirty="0" smtClean="0"/>
          </a:p>
          <a:p>
            <a:pPr marL="228600" indent="-228600" algn="just">
              <a:buFont typeface="+mj-lt"/>
              <a:buAutoNum type="arabicPeriod"/>
            </a:pPr>
            <a:r>
              <a:rPr lang="ru-RU" sz="1300" dirty="0" smtClean="0"/>
              <a:t> Объединение представителей педагогического и научно-педагогического сообществ для решения задач профессионального роста педагогических работников.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976" y="285728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Топ-12 главных достижений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 Общероссийского Профсоюза образования в 2018 году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34605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Задачи 2019г.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Считать деятельность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охране труда</a:t>
            </a:r>
            <a:r>
              <a:rPr lang="ru-RU" sz="1600" b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защите прав членов профсоюза на охрану и безопасность труда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одним из приоритетных направлений </a:t>
            </a: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работы в 2019 году:</a:t>
            </a:r>
          </a:p>
          <a:p>
            <a:pPr lvl="0" eaLnBrk="0" hangingPunct="0">
              <a:tabLst>
                <a:tab pos="466725" algn="l"/>
              </a:tabLst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Внештатной технической инспекции труда принять меры, направленные на:</a:t>
            </a: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-  осуществление контроля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 созданием и функционированием систем управления охраной труда (СУОТ)</a:t>
            </a: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образовательных учреждениях;</a:t>
            </a:r>
          </a:p>
          <a:p>
            <a:pPr lvl="0" eaLnBrk="0" hangingPunct="0">
              <a:tabLst>
                <a:tab pos="466725" algn="l"/>
              </a:tabLst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правильности определения </a:t>
            </a:r>
            <a:r>
              <a:rPr lang="ru-RU" sz="1600" b="0" dirty="0" smtClean="0">
                <a:latin typeface="Arial" pitchFamily="34" charset="0"/>
                <a:cs typeface="Arial" pitchFamily="34" charset="0"/>
              </a:rPr>
              <a:t>размера и порядком выплаты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компенсационных </a:t>
            </a:r>
            <a:r>
              <a:rPr lang="ru-RU" sz="1600" b="0" dirty="0" smtClean="0">
                <a:latin typeface="Arial" pitchFamily="34" charset="0"/>
                <a:cs typeface="Arial" pitchFamily="34" charset="0"/>
              </a:rPr>
              <a:t>доплат работникам за работу во вредных условиях труда;</a:t>
            </a:r>
          </a:p>
          <a:p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- завершения специальной оценки условий труда на рабочих местах;</a:t>
            </a: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работникам за работу во вредных условиях труда;</a:t>
            </a:r>
          </a:p>
          <a:p>
            <a:pPr lvl="0" eaLnBrk="0" hangingPunct="0">
              <a:tabLst>
                <a:tab pos="466725" algn="l"/>
              </a:tabLst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- избрания, обучения и организации работы уполномоченных лиц по охране труда в образовательных учреждениях (до  01.09.2019 г.),</a:t>
            </a: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Председателям первичных профсоюзных организаций, уполномоченным лицам по охране труда:</a:t>
            </a:r>
            <a:endParaRPr lang="ru-RU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r>
              <a:rPr lang="ru-RU" sz="16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- не ослаблять контроль за соблюдением прав работников на безопасные условия труда. Особое внимание обратить на вопросы безопасности при приемке образовательных учреждений к началу нового учебного года, а также при подготовке к зимним условиям и проведению летней оздоровительной кампании;</a:t>
            </a:r>
            <a:endParaRPr lang="ru-RU" sz="1600" b="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66725" algn="l"/>
              </a:tabLst>
            </a:pPr>
            <a:endParaRPr lang="ru-RU" sz="16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D:\Мои файлы\Раб_стол\День ОТ 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4496" cy="6858000"/>
          </a:xfrm>
          <a:prstGeom prst="rect">
            <a:avLst/>
          </a:prstGeom>
          <a:noFill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4716016" y="14306"/>
            <a:ext cx="4248472" cy="684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Поддерживая инициативу Международной организации труда, городская организация профсоюза образования призывает работодателей, работников и первичные профсоюзные организации  провести информационно-разъяснительную кампанию, организовать различные мероприятия, направленные на охрану труда работников.  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станет доброй традицией руководителя – начинать рабочий день с вопросов безопасности на производстве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совершенствование системы управления охраной труда, постоянная профилактика несчастных случаев на производстве и профессиональных заболеваний –задача руководителя.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Члены совета обращаются к работникам: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относитесь со всей ответственностью и вниманием к своему здоровью, соблюдению правил охраны труда, Ваши жизнь и здоровье являются самой большой ценностью и во многом зависят от Вашего сознательного отношения к собственной безопасности.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43042" y="285728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Социальное партнерство.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Результаты работы  за 2018 год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5105" name="Rectangle 1"/>
          <p:cNvSpPr>
            <a:spLocks noChangeArrowheads="1"/>
          </p:cNvSpPr>
          <p:nvPr/>
        </p:nvSpPr>
        <p:spPr bwMode="auto">
          <a:xfrm>
            <a:off x="428596" y="1142985"/>
            <a:ext cx="5929354" cy="54630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lang="ru-RU" sz="14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Сохранены гарантии по компенсации оплаты проезда до места отдыха и обратно через настойчивую работу профсоюза с органами власти. Об этом говорят увеличение  расходов бюджета на компенсацию оплаты проезда до места отдыха и обратно в 2018 году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(п. 7.2.3.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Соглашения – расходы на оплачиваемый один раз в два года за счет средств работодателя проезд к месту использования отпуска: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2016 год –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73 281,0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тыс.рублей,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2017 год –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48 668,0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тыс.рублей,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2018 год –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0 004,1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тыс.рублей.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В результате проведения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Акции «Проверь расчет отпускных»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членам профсоюза, работающим во МРОТЕ (и всем работникам образовательных учреждений), был сделан перерасчет и возврат не до начисленных средств. Общая сумма превышает 10 млн.рублей.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0375" algn="l"/>
                <a:tab pos="6435725" algn="l"/>
              </a:tabLst>
            </a:pPr>
            <a:r>
              <a:rPr lang="ru-RU" sz="1400" b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декабре 2018 года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 сдан ЖСК «Учительский» и предложен новый проект для строительства следующего дома.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     Дополнительные гарантии для работников образования: пункт 7.7.1 Соглашения: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"Педагогическому работнику, имеющему (имевшему) высшую квалификационную категорию по одной из должностей, не может быть отказано в прохождении аттестации на высшую квалификационную категорию по другой должности, в том числе, в случае, если на высшую квалификационную категорию педагогический работник претендует впервые, не имея первой квалификационной категории».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78" name="Picture 2" descr="F:\отчет 2018\Работа с властью\Встреча по ЦБ\qxdK1Jav4b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285860"/>
            <a:ext cx="2105902" cy="1579427"/>
          </a:xfrm>
          <a:prstGeom prst="rect">
            <a:avLst/>
          </a:prstGeom>
          <a:noFill/>
        </p:spPr>
      </p:pic>
      <p:pic>
        <p:nvPicPr>
          <p:cNvPr id="194561" name="Picture 1" descr="D:\Папки Надежды\Стол\ФОТО 2018 профсоюз\UzTotAYa3F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89" y="4857760"/>
            <a:ext cx="2153273" cy="1614955"/>
          </a:xfrm>
          <a:prstGeom prst="rect">
            <a:avLst/>
          </a:prstGeom>
          <a:noFill/>
        </p:spPr>
      </p:pic>
      <p:pic>
        <p:nvPicPr>
          <p:cNvPr id="194562" name="Picture 2" descr="D:\Папки Надежды\Стол\ФОТО 2018 профсоюз\iIKLKpoUan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143248"/>
            <a:ext cx="2155110" cy="1436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файлы\Раб_стол\отчет 2018\Конкурсы\победа\p5AgopgaP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13592">
            <a:off x="6972387" y="4135845"/>
            <a:ext cx="1900972" cy="253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840760" cy="57606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2018 - Год защиты прав профсоюзов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928670"/>
            <a:ext cx="8064896" cy="516462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Привлечение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внимания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членов Профсоюза,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профсоюзных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		активистов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общественности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государственных и муниципальных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		органов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власти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 вопросам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защиты прав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профсоюзов, решение </a:t>
            </a: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		задач систематизации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анализу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разъяснению прав профсоюзов,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		их эффективной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 защита.</a:t>
            </a:r>
          </a:p>
          <a:p>
            <a:pPr marL="0" indent="0"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в Областной образовательной конференции профсоюзов области  «Права профсоюзов: проблемы, реализация, защита»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в конкурсах ФНПР:     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«Лучшие социальные партнёры Архангельской области - 2018» (ППО МБОУ №35);        «Информационная     работа  в первичной организации профсоюза» (ППО МБОУ№5),</a:t>
            </a: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в тематическом русско-норвежском семинаре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Реализация проекта ФПАО «Профсоюзный десант» на базе муниципального учреждения СДДТ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«Года защиты прав профсоюзов»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прошли встречи в  28 первичных профсоюзных организация по вопросам  деятельности городской организации по защите прав членов профсоюза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в группе «Профсоюз образования г.Архангельска» размещено более 50 материалов по теме «Знай свои права»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Особо надо отметить организационную работу городского совета по обучению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	профсоюзного актива и членов профсоюза, в том числе и использование площадок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межрегиональной организации, УЦ ФПАО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обучения профсоюзного актива 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и членов профсоюза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ru-RU" sz="1200" b="1" dirty="0">
              <a:solidFill>
                <a:srgbClr val="C00000"/>
              </a:solidFill>
            </a:endParaRPr>
          </a:p>
          <a:p>
            <a:pPr marL="457200" indent="-457200">
              <a:buAutoNum type="arabicPeriod"/>
            </a:pPr>
            <a:endParaRPr lang="ru-RU" sz="2600" dirty="0"/>
          </a:p>
          <a:p>
            <a:pPr marL="0" indent="0">
              <a:buNone/>
            </a:pPr>
            <a:endParaRPr lang="ru-RU" sz="2600" dirty="0" smtClean="0"/>
          </a:p>
        </p:txBody>
      </p:sp>
      <p:pic>
        <p:nvPicPr>
          <p:cNvPr id="4" name="Picture 2" descr="C:\Documents and Settings\VORONCOVA\Рабочий стол\ТИПОГРАФИИ\1. БОНД -СЫР\БОНД 2018\Макеты\Лого года защиты проф-в\лого_фпа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285728"/>
            <a:ext cx="1214446" cy="1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5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4" name="Picture 6" descr="F:\Проект Профсоюзный десант\патруль\DpiEfQxK5p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3463">
            <a:off x="6215074" y="928670"/>
            <a:ext cx="2150488" cy="16128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57290" y="214290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Профсоюзный десант в СДДТ!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6610" name="Picture 2" descr="F:\Проект Профсоюзный десант\патруль\u-bn52LUe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5572164" cy="4179123"/>
          </a:xfrm>
          <a:prstGeom prst="rect">
            <a:avLst/>
          </a:prstGeom>
          <a:noFill/>
        </p:spPr>
      </p:pic>
      <p:pic>
        <p:nvPicPr>
          <p:cNvPr id="196613" name="Picture 5" descr="F:\Проект Профсоюзный десант\патруль\dDotQPMsGv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7543">
            <a:off x="6643702" y="2285992"/>
            <a:ext cx="2190765" cy="164307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23528" y="5214950"/>
            <a:ext cx="56057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Цель проекта:</a:t>
            </a:r>
          </a:p>
          <a:p>
            <a:pPr algn="just"/>
            <a:r>
              <a:rPr lang="ru-RU" sz="1600" i="1" dirty="0" smtClean="0"/>
              <a:t>Создание первичных профсоюзных организаций и широкая  просветительская деятельность о профсоюзе через индивидуальную работу с работниками.  </a:t>
            </a:r>
            <a:endParaRPr lang="en-US" sz="1600" i="1" dirty="0" smtClean="0"/>
          </a:p>
        </p:txBody>
      </p:sp>
      <p:pic>
        <p:nvPicPr>
          <p:cNvPr id="196612" name="Picture 4" descr="F:\Проект Профсоюзный десант\патруль\tIzX80ppd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5722">
            <a:off x="6186162" y="3731528"/>
            <a:ext cx="2190765" cy="164307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96611" name="Picture 3" descr="F:\Проект Профсоюзный десант\патруль\JSaom5r2yZ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5143512"/>
            <a:ext cx="2201638" cy="14287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4285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51" name="Object 3"/>
          <p:cNvGraphicFramePr>
            <a:graphicFrameLocks noChangeAspect="1"/>
          </p:cNvGraphicFramePr>
          <p:nvPr/>
        </p:nvGraphicFramePr>
        <p:xfrm>
          <a:off x="5072066" y="1943451"/>
          <a:ext cx="3782873" cy="491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2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1943451"/>
                        <a:ext cx="3782873" cy="4914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28596" y="4572008"/>
            <a:ext cx="49292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u="sng" dirty="0" smtClean="0">
                <a:latin typeface="Times New Roman" pitchFamily="18" charset="0"/>
                <a:cs typeface="Times New Roman" pitchFamily="18" charset="0"/>
              </a:rPr>
              <a:t>2. Местная тематическая проверка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cap="all" dirty="0" smtClean="0">
                <a:latin typeface="Times New Roman" pitchFamily="18" charset="0"/>
                <a:cs typeface="Times New Roman" pitchFamily="18" charset="0"/>
              </a:rPr>
              <a:t>Соблюдение трудового законодательства при проведении обучения по охране труда в образовательном учреждении, соблюдение требований охраны труда в отношении молодых работников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14546" y="928670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0" u="sng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0" u="sng" dirty="0" err="1" smtClean="0">
                <a:latin typeface="Times New Roman" pitchFamily="18" charset="0"/>
                <a:cs typeface="Times New Roman" pitchFamily="18" charset="0"/>
              </a:rPr>
              <a:t>Общепрофсоюзная</a:t>
            </a:r>
            <a:r>
              <a:rPr lang="ru-RU" b="0" u="sng" dirty="0" smtClean="0">
                <a:latin typeface="Times New Roman" pitchFamily="18" charset="0"/>
                <a:cs typeface="Times New Roman" pitchFamily="18" charset="0"/>
              </a:rPr>
              <a:t> тематическая проверка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cap="all" dirty="0" smtClean="0">
                <a:latin typeface="Times New Roman" pitchFamily="18" charset="0"/>
                <a:cs typeface="Times New Roman" pitchFamily="18" charset="0"/>
              </a:rPr>
              <a:t>Обеспечение безопасной эксплуатации зданий и сооружений образовательных организаций Архангельской области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(ОТП-18)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728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D:\Мои файлы\Раб_стол\2018\Контроль\Итоги проверки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500306"/>
            <a:ext cx="1500198" cy="1855508"/>
          </a:xfrm>
          <a:prstGeom prst="rect">
            <a:avLst/>
          </a:prstGeom>
          <a:noFill/>
        </p:spPr>
      </p:pic>
      <p:pic>
        <p:nvPicPr>
          <p:cNvPr id="155653" name="Picture 5" descr="D:\Мои файлы\Раб_стол\2018\Контроль\Итоги проверки\4-fill-200x1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214422"/>
            <a:ext cx="1785950" cy="1339463"/>
          </a:xfrm>
          <a:prstGeom prst="rect">
            <a:avLst/>
          </a:prstGeom>
          <a:noFill/>
        </p:spPr>
      </p:pic>
      <p:pic>
        <p:nvPicPr>
          <p:cNvPr id="155654" name="Picture 6" descr="D:\Мои файлы\Раб_стол\2018\Контроль\Итоги проверки\3-fill-200x1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732480"/>
            <a:ext cx="2143140" cy="160735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571604" y="35716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+mj-lt"/>
                <a:cs typeface="Aparajita" pitchFamily="34" charset="0"/>
              </a:rPr>
              <a:t>2018 год – Год охраны труда</a:t>
            </a:r>
            <a:endParaRPr lang="ru-RU" sz="2800" dirty="0">
              <a:solidFill>
                <a:srgbClr val="FF0000"/>
              </a:solidFill>
              <a:latin typeface="+mj-lt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8992" y="357166"/>
            <a:ext cx="3579227" cy="406241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Охрана труда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42338" name="Picture 2" descr="D:\Папки Надежды\Стол\m6CdbvORE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55290">
            <a:off x="7012398" y="449317"/>
            <a:ext cx="1573257" cy="2097676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  <p:pic>
        <p:nvPicPr>
          <p:cNvPr id="142339" name="Picture 3" descr="D:\Папки Надежды\Стол\N8mQE8ipQ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2964">
            <a:off x="7344729" y="2405877"/>
            <a:ext cx="1492928" cy="1990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42340" name="Picture 4" descr="D:\Папки Надежды\Стол\9Lzrh3mei1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1225">
            <a:off x="6865149" y="4195568"/>
            <a:ext cx="1684784" cy="224637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6" name="Picture 3" descr="D:\Мои файлы\Раб_стол\28.04.18\КОНКУРС\итоги кнкурс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142984"/>
            <a:ext cx="3672408" cy="5194680"/>
          </a:xfrm>
          <a:prstGeom prst="rect">
            <a:avLst/>
          </a:prstGeom>
          <a:noFill/>
        </p:spPr>
      </p:pic>
      <p:pic>
        <p:nvPicPr>
          <p:cNvPr id="9" name="Picture 2" descr="G:\Новая папка\11-14\bsuMCxWfIh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483632">
            <a:off x="858963" y="334059"/>
            <a:ext cx="2093180" cy="2790906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pic>
        <p:nvPicPr>
          <p:cNvPr id="10" name="Picture 2" descr="G:\Новая папка\7-10\jLdXhxhPo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18739">
            <a:off x="861367" y="2158292"/>
            <a:ext cx="1893915" cy="280841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1" name="Picture 3" descr="G:\Новая папка\7-10\W0Qg8wzu94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910509" y="4161533"/>
            <a:ext cx="2034223" cy="2712297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1429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2947198" cy="7060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cs typeface="Aparajita" pitchFamily="34" charset="0"/>
              </a:rPr>
              <a:t>АКЦИИ</a:t>
            </a:r>
            <a:r>
              <a:rPr lang="ru-RU" sz="2000" b="1" dirty="0" smtClean="0">
                <a:solidFill>
                  <a:srgbClr val="FF0000"/>
                </a:solidFill>
                <a:cs typeface="Aparajita" pitchFamily="34" charset="0"/>
              </a:rPr>
              <a:t> </a:t>
            </a:r>
            <a:endParaRPr lang="ru-RU" sz="2000" b="1" dirty="0">
              <a:solidFill>
                <a:srgbClr val="FF0000"/>
              </a:solidFill>
              <a:cs typeface="Aparajita" pitchFamily="34" charset="0"/>
            </a:endParaRPr>
          </a:p>
        </p:txBody>
      </p:sp>
      <p:pic>
        <p:nvPicPr>
          <p:cNvPr id="157697" name="Picture 1" descr="F:\отчет 2018\Акции 2018г\Акция 7 октябряПроверь\7 ОКТЯБРЯ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8604"/>
            <a:ext cx="4116713" cy="6215106"/>
          </a:xfrm>
          <a:prstGeom prst="rect">
            <a:avLst/>
          </a:prstGeom>
          <a:noFill/>
        </p:spPr>
      </p:pic>
      <p:pic>
        <p:nvPicPr>
          <p:cNvPr id="157698" name="Picture 2" descr="D:\Мои файлы\Раб_стол\2018\СМИ\Листовки 2018\4XDHh7t5H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286148" cy="436423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Мои файлы\Раб_стол\Арх.городская 2018\Пикет\Ns4FfX32xm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572008"/>
            <a:ext cx="3128811" cy="2089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D:\Папки Надежды\Стол\Новые картинки\картинки\Xph8rKR21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9554" y="113588"/>
            <a:ext cx="2911602" cy="2315303"/>
          </a:xfrm>
          <a:prstGeom prst="rect">
            <a:avLst/>
          </a:prstGeom>
          <a:noFill/>
        </p:spPr>
      </p:pic>
      <p:pic>
        <p:nvPicPr>
          <p:cNvPr id="159748" name="Picture 4" descr="D:\Мои файлы\Раб_стол\Арх.городская 2018\Пикет\a87RkgM95GA.jpg"/>
          <p:cNvPicPr>
            <a:picLocks noChangeAspect="1" noChangeArrowheads="1"/>
          </p:cNvPicPr>
          <p:nvPr/>
        </p:nvPicPr>
        <p:blipFill>
          <a:blip r:embed="rId3" cstate="print"/>
          <a:srcRect t="9707"/>
          <a:stretch>
            <a:fillRect/>
          </a:stretch>
        </p:blipFill>
        <p:spPr bwMode="auto">
          <a:xfrm>
            <a:off x="5905510" y="4643446"/>
            <a:ext cx="2943617" cy="1993399"/>
          </a:xfrm>
          <a:prstGeom prst="rect">
            <a:avLst/>
          </a:prstGeom>
          <a:noFill/>
        </p:spPr>
      </p:pic>
      <p:pic>
        <p:nvPicPr>
          <p:cNvPr id="159749" name="Picture 5" descr="D:\Мои файлы\Раб_стол\Арх.городская 2018\Пикет\sA9z0iGD81M.jpg"/>
          <p:cNvPicPr>
            <a:picLocks noChangeAspect="1" noChangeArrowheads="1"/>
          </p:cNvPicPr>
          <p:nvPr/>
        </p:nvPicPr>
        <p:blipFill>
          <a:blip r:embed="rId4" cstate="print"/>
          <a:srcRect r="8088" b="9357"/>
          <a:stretch>
            <a:fillRect/>
          </a:stretch>
        </p:blipFill>
        <p:spPr bwMode="auto">
          <a:xfrm>
            <a:off x="428596" y="4857760"/>
            <a:ext cx="2709717" cy="1785950"/>
          </a:xfrm>
          <a:prstGeom prst="rect">
            <a:avLst/>
          </a:prstGeom>
          <a:noFill/>
        </p:spPr>
      </p:pic>
      <p:pic>
        <p:nvPicPr>
          <p:cNvPr id="159750" name="Picture 6" descr="D:\Мои файлы\Раб_стол\Арх.городская 2018\Пикет\2-z8-675997f4-3cb2-4877-b76f-2e08e21947d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142984"/>
            <a:ext cx="5357850" cy="3571900"/>
          </a:xfrm>
          <a:prstGeom prst="rect">
            <a:avLst/>
          </a:prstGeom>
          <a:noFill/>
        </p:spPr>
      </p:pic>
      <p:pic>
        <p:nvPicPr>
          <p:cNvPr id="159751" name="Picture 7" descr="D:\Мои файлы\Раб_стол\Арх.городская 2018\1 мая 2018\7yfajAV1ibI.jpg"/>
          <p:cNvPicPr>
            <a:picLocks noChangeAspect="1" noChangeArrowheads="1"/>
          </p:cNvPicPr>
          <p:nvPr/>
        </p:nvPicPr>
        <p:blipFill>
          <a:blip r:embed="rId6" cstate="print"/>
          <a:srcRect b="12519"/>
          <a:stretch>
            <a:fillRect/>
          </a:stretch>
        </p:blipFill>
        <p:spPr bwMode="auto">
          <a:xfrm>
            <a:off x="5929322" y="2571744"/>
            <a:ext cx="2939819" cy="1928826"/>
          </a:xfrm>
          <a:prstGeom prst="rect">
            <a:avLst/>
          </a:prstGeom>
          <a:noFill/>
        </p:spPr>
      </p:pic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4285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00232" y="285728"/>
            <a:ext cx="2947198" cy="7060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parajita" pitchFamily="34" charset="0"/>
              </a:rPr>
              <a:t>АКЦИИ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parajita" pitchFamily="34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Aparajita" pitchFamily="34" charset="0"/>
            </a:endParaRPr>
          </a:p>
        </p:txBody>
      </p:sp>
      <p:pic>
        <p:nvPicPr>
          <p:cNvPr id="159746" name="Picture 2" descr="D:\Мои файлы\Раб_стол\Арх.городская 2018\Пикет\icROH6XHqn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4443592"/>
            <a:ext cx="2071701" cy="21832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5454</TotalTime>
  <Words>992</Words>
  <Application>Microsoft Office PowerPoint</Application>
  <PresentationFormat>Экран (4:3)</PresentationFormat>
  <Paragraphs>146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PDF</vt:lpstr>
      <vt:lpstr>Документ</vt:lpstr>
      <vt:lpstr>Архангельская городская общественная организация Профсоюза образования. 2018 год</vt:lpstr>
      <vt:lpstr>Презентация PowerPoint</vt:lpstr>
      <vt:lpstr>Презентация PowerPoint</vt:lpstr>
      <vt:lpstr>   2018 - Год защиты прав профсоюзов</vt:lpstr>
      <vt:lpstr>Презентация PowerPoint</vt:lpstr>
      <vt:lpstr>Презентация PowerPoint</vt:lpstr>
      <vt:lpstr>Охрана труда</vt:lpstr>
      <vt:lpstr>АКЦИИ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СКОЛЬКО НАС!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на 2019г.</vt:lpstr>
      <vt:lpstr>Задачи 2019г.</vt:lpstr>
      <vt:lpstr>Презентация PowerPoint</vt:lpstr>
    </vt:vector>
  </TitlesOfParts>
  <Company>Guilddesign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Волкова</dc:creator>
  <cp:lastModifiedBy>Мария Владимировна Соколова</cp:lastModifiedBy>
  <cp:revision>519</cp:revision>
  <dcterms:created xsi:type="dcterms:W3CDTF">2015-02-03T19:40:36Z</dcterms:created>
  <dcterms:modified xsi:type="dcterms:W3CDTF">2019-04-08T06:52:11Z</dcterms:modified>
</cp:coreProperties>
</file>