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3" r:id="rId2"/>
    <p:sldMasterId id="2147483699" r:id="rId3"/>
    <p:sldMasterId id="2147483711" r:id="rId4"/>
    <p:sldMasterId id="2147483735" r:id="rId5"/>
  </p:sldMasterIdLst>
  <p:notesMasterIdLst>
    <p:notesMasterId r:id="rId28"/>
  </p:notesMasterIdLst>
  <p:sldIdLst>
    <p:sldId id="309" r:id="rId6"/>
    <p:sldId id="310" r:id="rId7"/>
    <p:sldId id="342" r:id="rId8"/>
    <p:sldId id="341" r:id="rId9"/>
    <p:sldId id="350" r:id="rId10"/>
    <p:sldId id="343" r:id="rId11"/>
    <p:sldId id="312" r:id="rId12"/>
    <p:sldId id="362" r:id="rId13"/>
    <p:sldId id="363" r:id="rId14"/>
    <p:sldId id="346" r:id="rId15"/>
    <p:sldId id="367" r:id="rId16"/>
    <p:sldId id="347" r:id="rId17"/>
    <p:sldId id="348" r:id="rId18"/>
    <p:sldId id="356" r:id="rId19"/>
    <p:sldId id="349" r:id="rId20"/>
    <p:sldId id="364" r:id="rId21"/>
    <p:sldId id="354" r:id="rId22"/>
    <p:sldId id="357" r:id="rId23"/>
    <p:sldId id="351" r:id="rId24"/>
    <p:sldId id="358" r:id="rId25"/>
    <p:sldId id="365" r:id="rId26"/>
    <p:sldId id="366"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736" autoAdjust="0"/>
  </p:normalViewPr>
  <p:slideViewPr>
    <p:cSldViewPr showGuides="1">
      <p:cViewPr>
        <p:scale>
          <a:sx n="123" d="100"/>
          <a:sy n="123"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2F69E-743F-4FB9-8F35-C6E48C36F74A}" type="datetimeFigureOut">
              <a:rPr lang="ru-RU" smtClean="0"/>
              <a:pPr/>
              <a:t>26.02.2024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088AD4-EB02-444F-BB2C-DCECD3EBD255}" type="slidenum">
              <a:rPr lang="ru-RU" smtClean="0"/>
              <a:pPr/>
              <a:t>‹#›</a:t>
            </a:fld>
            <a:endParaRPr lang="ru-RU"/>
          </a:p>
        </p:txBody>
      </p:sp>
    </p:spTree>
    <p:extLst>
      <p:ext uri="{BB962C8B-B14F-4D97-AF65-F5344CB8AC3E}">
        <p14:creationId xmlns:p14="http://schemas.microsoft.com/office/powerpoint/2010/main" val="263248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6088AD4-EB02-444F-BB2C-DCECD3EBD255}"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0559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832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4961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0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5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A40950-9F9F-4DF0-BC48-8D4FBE7BC3A0}"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363414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EF48E1-3DEF-4F39-8EBC-C4B610360EFB}"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299863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3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9B7C29-B0F6-45D3-A639-062F85B146C1}"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4163606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CEB689-6789-4393-904B-E20B351EFCF1}"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3933674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9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9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5A54E8-A4F5-41C1-94B2-9A4418F4EB0F}"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3855131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4435A0-C457-4BF5-9661-0D1867A46587}"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990819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C1C720-33E6-4313-B380-4B375C80D2F4}"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145373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9100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6FA9B2-E442-4C29-ADBE-860E024E4CB1}"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709267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B3C4D0-9011-4FBA-B9D7-ED1D0A3BE2C8}"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23585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1AAA9-AB57-43B4-9460-4C01EB8030B7}"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350309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E625FC-66C0-4901-9FD3-1BD42EA62C98}"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1565970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4"/>
            <a:ext cx="8229600" cy="4525963"/>
          </a:xfrm>
        </p:spPr>
        <p:txBody>
          <a:bodyPr/>
          <a:lstStyle/>
          <a:p>
            <a:pPr lvl="0"/>
            <a:endParaRPr lang="ru-RU"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A1CBE-7708-42E3-BF74-C7B22AEDDBFC}" type="slidenum">
              <a:rPr lang="ru-RU">
                <a:solidFill>
                  <a:srgbClr val="000000"/>
                </a:solidFill>
              </a:rPr>
              <a:pPr>
                <a:defRPr/>
              </a:pPr>
              <a:t>‹#›</a:t>
            </a:fld>
            <a:endParaRPr lang="ru-RU" dirty="0">
              <a:solidFill>
                <a:srgbClr val="000000"/>
              </a:solidFill>
            </a:endParaRPr>
          </a:p>
        </p:txBody>
      </p:sp>
    </p:spTree>
    <p:extLst>
      <p:ext uri="{BB962C8B-B14F-4D97-AF65-F5344CB8AC3E}">
        <p14:creationId xmlns:p14="http://schemas.microsoft.com/office/powerpoint/2010/main" val="1758280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5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8762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2098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2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8939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53192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8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8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318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7" y="45895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4109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1732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077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339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3985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9706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0818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5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6409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9845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2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65914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608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177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8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8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6372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8549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621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1123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935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425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35048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5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8847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4774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02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671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448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60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8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8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85313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4218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22972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72965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59615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8879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306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277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447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497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97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presentation-creation.ru/"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4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23160-370B-4C5B-81F1-031F53E46171}"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4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4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7135C-0CC4-4577-9BB4-D89792011D84}" type="slidenum">
              <a:rPr lang="ru-RU" smtClean="0">
                <a:solidFill>
                  <a:prstClr val="black">
                    <a:tint val="75000"/>
                  </a:prstClr>
                </a:solidFill>
              </a:rPr>
              <a:pPr/>
              <a:t>‹#›</a:t>
            </a:fld>
            <a:endParaRPr lang="ru-RU">
              <a:solidFill>
                <a:prstClr val="black">
                  <a:tint val="75000"/>
                </a:prstClr>
              </a:solidFill>
            </a:endParaRPr>
          </a:p>
        </p:txBody>
      </p:sp>
      <p:pic>
        <p:nvPicPr>
          <p:cNvPr id="8" name="Рисунок 7">
            <a:hlinkClick r:id="rId14"/>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5500" y="367393"/>
            <a:ext cx="568322" cy="757762"/>
          </a:xfrm>
          <a:prstGeom prst="rect">
            <a:avLst/>
          </a:prstGeom>
        </p:spPr>
      </p:pic>
    </p:spTree>
    <p:extLst>
      <p:ext uri="{BB962C8B-B14F-4D97-AF65-F5344CB8AC3E}">
        <p14:creationId xmlns:p14="http://schemas.microsoft.com/office/powerpoint/2010/main" val="100611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269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269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269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B6A417AF-F3C2-4764-956C-75F5082B00AC}" type="slidenum">
              <a:rPr lang="ru-RU">
                <a:solidFill>
                  <a:srgbClr val="000000"/>
                </a:solidFill>
              </a:rPr>
              <a:pPr fontAlgn="base">
                <a:spcBef>
                  <a:spcPct val="0"/>
                </a:spcBef>
                <a:spcAft>
                  <a:spcPct val="0"/>
                </a:spcAft>
                <a:defRPr/>
              </a:pPr>
              <a:t>‹#›</a:t>
            </a:fld>
            <a:endParaRPr lang="ru-RU" dirty="0">
              <a:solidFill>
                <a:srgbClr val="000000"/>
              </a:solidFill>
            </a:endParaRPr>
          </a:p>
        </p:txBody>
      </p:sp>
    </p:spTree>
    <p:extLst>
      <p:ext uri="{BB962C8B-B14F-4D97-AF65-F5344CB8AC3E}">
        <p14:creationId xmlns:p14="http://schemas.microsoft.com/office/powerpoint/2010/main" val="37774368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006316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34117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81C96F-DE6C-4777-BF4D-DF646F7FF228}" type="datetimeFigureOut">
              <a:rPr lang="ru-RU" smtClean="0">
                <a:solidFill>
                  <a:prstClr val="black">
                    <a:tint val="75000"/>
                  </a:prstClr>
                </a:solidFill>
              </a:rPr>
              <a:pPr/>
              <a:t>26.02.2024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81456-5625-428C-B800-7CFBF0EDE5C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8353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0.xml"/><Relationship Id="rId5" Type="http://schemas.openxmlformats.org/officeDocument/2006/relationships/image" Target="../media/image7.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0.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1.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1.xm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2.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6.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1.xml"/><Relationship Id="rId5" Type="http://schemas.openxmlformats.org/officeDocument/2006/relationships/image" Target="../media/image26.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
          <p:cNvPicPr>
            <a:picLocks noChangeAspect="1"/>
          </p:cNvPicPr>
          <p:nvPr/>
        </p:nvPicPr>
        <p:blipFill rotWithShape="1">
          <a:blip r:embed="rId2" cstate="print"/>
          <a:srcRect b="4802"/>
          <a:stretch>
            <a:fillRect/>
          </a:stretch>
        </p:blipFill>
        <p:spPr bwMode="auto">
          <a:xfrm>
            <a:off x="142844" y="2428868"/>
            <a:ext cx="8796500" cy="4128338"/>
          </a:xfrm>
          <a:prstGeom prst="rect">
            <a:avLst/>
          </a:prstGeom>
          <a:noFill/>
          <a:ln w="9525">
            <a:noFill/>
            <a:miter lim="800000"/>
            <a:headEnd/>
            <a:tailEnd/>
          </a:ln>
        </p:spPr>
      </p:pic>
      <p:sp>
        <p:nvSpPr>
          <p:cNvPr id="11" name="Надпись 2"/>
          <p:cNvSpPr txBox="1">
            <a:spLocks noChangeArrowheads="1"/>
          </p:cNvSpPr>
          <p:nvPr/>
        </p:nvSpPr>
        <p:spPr bwMode="auto">
          <a:xfrm>
            <a:off x="357158" y="2285992"/>
            <a:ext cx="5748669" cy="1512169"/>
          </a:xfrm>
          <a:prstGeom prst="rect">
            <a:avLst/>
          </a:prstGeom>
          <a:noFill/>
          <a:ln w="9525">
            <a:noFill/>
            <a:miter lim="800000"/>
          </a:ln>
        </p:spPr>
        <p:txBody>
          <a:bodyPr rot="0" vert="horz" wrap="square" lIns="91440" tIns="45720" rIns="91440" bIns="45720" anchor="t" anchorCtr="0">
            <a:noAutofit/>
          </a:bodyPr>
          <a:lstStyle/>
          <a:p>
            <a:pPr lvl="0" fontAlgn="base">
              <a:spcBef>
                <a:spcPct val="0"/>
              </a:spcBef>
              <a:spcAft>
                <a:spcPct val="0"/>
              </a:spcAft>
            </a:pPr>
            <a:r>
              <a:rPr lang="ru-RU" sz="2400" b="1" dirty="0">
                <a:solidFill>
                  <a:schemeClr val="accent3">
                    <a:lumMod val="75000"/>
                  </a:schemeClr>
                </a:solidFill>
                <a:latin typeface="Times New Roman" pitchFamily="18" charset="0"/>
                <a:cs typeface="Times New Roman" pitchFamily="18" charset="0"/>
              </a:rPr>
              <a:t>О </a:t>
            </a:r>
            <a:r>
              <a:rPr lang="ru-RU" sz="2400" b="1" dirty="0" smtClean="0">
                <a:solidFill>
                  <a:schemeClr val="accent3">
                    <a:lumMod val="75000"/>
                  </a:schemeClr>
                </a:solidFill>
                <a:latin typeface="Times New Roman" pitchFamily="18" charset="0"/>
                <a:cs typeface="Times New Roman" pitchFamily="18" charset="0"/>
              </a:rPr>
              <a:t>результатах </a:t>
            </a:r>
            <a:r>
              <a:rPr lang="ru-RU" sz="2400" b="1" dirty="0">
                <a:solidFill>
                  <a:schemeClr val="accent3">
                    <a:lumMod val="75000"/>
                  </a:schemeClr>
                </a:solidFill>
                <a:latin typeface="Times New Roman" pitchFamily="18" charset="0"/>
                <a:cs typeface="Times New Roman" pitchFamily="18" charset="0"/>
              </a:rPr>
              <a:t>работы </a:t>
            </a:r>
            <a:endParaRPr lang="ru-RU" sz="2400" b="1" dirty="0" smtClean="0">
              <a:solidFill>
                <a:schemeClr val="accent3">
                  <a:lumMod val="75000"/>
                </a:schemeClr>
              </a:solidFill>
              <a:latin typeface="Times New Roman" pitchFamily="18" charset="0"/>
              <a:cs typeface="Times New Roman" pitchFamily="18" charset="0"/>
            </a:endParaRPr>
          </a:p>
          <a:p>
            <a:pPr lvl="0" fontAlgn="base">
              <a:spcBef>
                <a:spcPct val="0"/>
              </a:spcBef>
              <a:spcAft>
                <a:spcPct val="0"/>
              </a:spcAft>
            </a:pPr>
            <a:r>
              <a:rPr lang="ru-RU" sz="2400" b="1" dirty="0" smtClean="0">
                <a:solidFill>
                  <a:schemeClr val="accent3">
                    <a:lumMod val="75000"/>
                  </a:schemeClr>
                </a:solidFill>
                <a:latin typeface="Times New Roman" pitchFamily="18" charset="0"/>
                <a:cs typeface="Times New Roman" pitchFamily="18" charset="0"/>
              </a:rPr>
              <a:t>Архангельской городской  </a:t>
            </a:r>
          </a:p>
          <a:p>
            <a:pPr lvl="0" fontAlgn="base">
              <a:spcBef>
                <a:spcPct val="0"/>
              </a:spcBef>
              <a:spcAft>
                <a:spcPct val="0"/>
              </a:spcAft>
            </a:pPr>
            <a:r>
              <a:rPr lang="ru-RU" sz="2400" b="1" dirty="0" smtClean="0">
                <a:solidFill>
                  <a:schemeClr val="accent3">
                    <a:lumMod val="75000"/>
                  </a:schemeClr>
                </a:solidFill>
                <a:latin typeface="Times New Roman" pitchFamily="18" charset="0"/>
                <a:cs typeface="Times New Roman" pitchFamily="18" charset="0"/>
              </a:rPr>
              <a:t>и </a:t>
            </a:r>
            <a:r>
              <a:rPr lang="ru-RU" sz="2400" b="1" dirty="0">
                <a:solidFill>
                  <a:schemeClr val="accent3">
                    <a:lumMod val="75000"/>
                  </a:schemeClr>
                </a:solidFill>
                <a:latin typeface="Times New Roman" pitchFamily="18" charset="0"/>
                <a:cs typeface="Times New Roman" pitchFamily="18" charset="0"/>
              </a:rPr>
              <a:t>первичных </a:t>
            </a:r>
            <a:r>
              <a:rPr lang="ru-RU" sz="2400" b="1" dirty="0" smtClean="0">
                <a:solidFill>
                  <a:schemeClr val="accent3">
                    <a:lumMod val="75000"/>
                  </a:schemeClr>
                </a:solidFill>
                <a:latin typeface="Times New Roman" pitchFamily="18" charset="0"/>
                <a:cs typeface="Times New Roman" pitchFamily="18" charset="0"/>
              </a:rPr>
              <a:t>организаций </a:t>
            </a:r>
            <a:r>
              <a:rPr lang="ru-RU" sz="2400" b="1" dirty="0">
                <a:solidFill>
                  <a:schemeClr val="accent3">
                    <a:lumMod val="75000"/>
                  </a:schemeClr>
                </a:solidFill>
                <a:latin typeface="Times New Roman" pitchFamily="18" charset="0"/>
                <a:cs typeface="Times New Roman" pitchFamily="18" charset="0"/>
              </a:rPr>
              <a:t>Профсоюза </a:t>
            </a:r>
            <a:endParaRPr lang="ru-RU" sz="2400" b="1" dirty="0" smtClean="0">
              <a:solidFill>
                <a:schemeClr val="accent3">
                  <a:lumMod val="75000"/>
                </a:schemeClr>
              </a:solidFill>
              <a:latin typeface="Times New Roman" pitchFamily="18" charset="0"/>
              <a:cs typeface="Times New Roman" pitchFamily="18" charset="0"/>
            </a:endParaRPr>
          </a:p>
          <a:p>
            <a:pPr lvl="0" fontAlgn="base">
              <a:spcBef>
                <a:spcPct val="0"/>
              </a:spcBef>
              <a:spcAft>
                <a:spcPct val="0"/>
              </a:spcAft>
            </a:pPr>
            <a:r>
              <a:rPr lang="ru-RU" sz="2400" b="1" dirty="0" smtClean="0">
                <a:solidFill>
                  <a:schemeClr val="accent3">
                    <a:lumMod val="75000"/>
                  </a:schemeClr>
                </a:solidFill>
                <a:latin typeface="Times New Roman" pitchFamily="18" charset="0"/>
                <a:cs typeface="Times New Roman" pitchFamily="18" charset="0"/>
              </a:rPr>
              <a:t>в </a:t>
            </a:r>
            <a:r>
              <a:rPr lang="ru-RU" sz="2400" b="1" dirty="0">
                <a:solidFill>
                  <a:schemeClr val="accent3">
                    <a:lumMod val="75000"/>
                  </a:schemeClr>
                </a:solidFill>
                <a:latin typeface="Times New Roman" pitchFamily="18" charset="0"/>
                <a:cs typeface="Times New Roman" pitchFamily="18" charset="0"/>
              </a:rPr>
              <a:t>2023 </a:t>
            </a:r>
            <a:r>
              <a:rPr lang="ru-RU" sz="2400" b="1" dirty="0" smtClean="0">
                <a:solidFill>
                  <a:schemeClr val="accent3">
                    <a:lumMod val="75000"/>
                  </a:schemeClr>
                </a:solidFill>
                <a:latin typeface="Times New Roman" pitchFamily="18" charset="0"/>
                <a:cs typeface="Times New Roman" pitchFamily="18" charset="0"/>
              </a:rPr>
              <a:t>году</a:t>
            </a:r>
            <a:endParaRPr lang="ru-RU" sz="2400" b="1" dirty="0">
              <a:solidFill>
                <a:schemeClr val="accent3">
                  <a:lumMod val="75000"/>
                </a:schemeClr>
              </a:solidFill>
              <a:latin typeface="Times New Roman" pitchFamily="18" charset="0"/>
              <a:cs typeface="Times New Roman" pitchFamily="18" charset="0"/>
            </a:endParaRPr>
          </a:p>
          <a:p>
            <a:pPr algn="ctr">
              <a:lnSpc>
                <a:spcPct val="115000"/>
              </a:lnSpc>
            </a:pPr>
            <a:endParaRPr lang="ru-RU" sz="2800" b="1" i="1" dirty="0" smtClean="0">
              <a:solidFill>
                <a:prstClr val="black"/>
              </a:solidFill>
              <a:latin typeface="Times New Roman" panose="02020603050405020304"/>
              <a:ea typeface="Calibri" panose="020F0502020204030204"/>
              <a:cs typeface="Times New Roman" panose="02020603050405020304"/>
            </a:endParaRPr>
          </a:p>
          <a:p>
            <a:pPr algn="ctr">
              <a:lnSpc>
                <a:spcPct val="115000"/>
              </a:lnSpc>
            </a:pPr>
            <a:endParaRPr lang="ru-RU" sz="2800" b="1" i="1" dirty="0">
              <a:solidFill>
                <a:prstClr val="black"/>
              </a:solidFill>
              <a:latin typeface="Times New Roman" panose="02020603050405020304"/>
              <a:ea typeface="Calibri" panose="020F0502020204030204"/>
              <a:cs typeface="Times New Roman" panose="02020603050405020304"/>
            </a:endParaRPr>
          </a:p>
        </p:txBody>
      </p:sp>
      <p:pic>
        <p:nvPicPr>
          <p:cNvPr id="7" name="Рисунок 5" descr="https://detsad19.murm.prosadiki.ru/media/2018/10/15/1221657545/logotip_profsoyuza.png"/>
          <p:cNvPicPr>
            <a:picLocks noChangeAspect="1" noChangeArrowheads="1"/>
          </p:cNvPicPr>
          <p:nvPr/>
        </p:nvPicPr>
        <p:blipFill>
          <a:blip r:embed="rId3" cstate="print"/>
          <a:srcRect l="24671" t="12498" r="30921" b="12501"/>
          <a:stretch>
            <a:fillRect/>
          </a:stretch>
        </p:blipFill>
        <p:spPr bwMode="auto">
          <a:xfrm>
            <a:off x="428596" y="357166"/>
            <a:ext cx="642942" cy="857256"/>
          </a:xfrm>
          <a:prstGeom prst="rect">
            <a:avLst/>
          </a:prstGeom>
          <a:noFill/>
          <a:ln w="9525">
            <a:noFill/>
            <a:miter lim="800000"/>
            <a:headEnd/>
            <a:tailEnd/>
          </a:ln>
        </p:spPr>
      </p:pic>
      <p:sp>
        <p:nvSpPr>
          <p:cNvPr id="2" name="Прямоугольник 1"/>
          <p:cNvSpPr/>
          <p:nvPr/>
        </p:nvSpPr>
        <p:spPr>
          <a:xfrm>
            <a:off x="1142976" y="500042"/>
            <a:ext cx="4143568" cy="584775"/>
          </a:xfrm>
          <a:prstGeom prst="rect">
            <a:avLst/>
          </a:prstGeom>
        </p:spPr>
        <p:txBody>
          <a:bodyPr wrap="square">
            <a:spAutoFit/>
          </a:bodyPr>
          <a:lstStyle/>
          <a:p>
            <a:pPr lvl="0" fontAlgn="base">
              <a:spcBef>
                <a:spcPct val="0"/>
              </a:spcBef>
              <a:spcAft>
                <a:spcPct val="0"/>
              </a:spcAft>
              <a:defRPr/>
            </a:pPr>
            <a:r>
              <a:rPr lang="ru-RU" sz="1600" b="1" dirty="0">
                <a:solidFill>
                  <a:schemeClr val="accent3">
                    <a:lumMod val="75000"/>
                  </a:schemeClr>
                </a:solidFill>
                <a:latin typeface="Arial Narrow" pitchFamily="34" charset="0"/>
              </a:rPr>
              <a:t>Архангельская городская </a:t>
            </a:r>
            <a:r>
              <a:rPr lang="ru-RU" sz="1600" b="1" dirty="0" smtClean="0">
                <a:solidFill>
                  <a:schemeClr val="accent3">
                    <a:lumMod val="75000"/>
                  </a:schemeClr>
                </a:solidFill>
                <a:latin typeface="Arial Narrow" pitchFamily="34" charset="0"/>
              </a:rPr>
              <a:t> организация </a:t>
            </a:r>
            <a:r>
              <a:rPr lang="ru-RU" sz="1600" b="1" dirty="0">
                <a:solidFill>
                  <a:schemeClr val="accent3">
                    <a:lumMod val="75000"/>
                  </a:schemeClr>
                </a:solidFill>
                <a:latin typeface="Arial Narrow" pitchFamily="34" charset="0"/>
              </a:rPr>
              <a:t>Общероссийского профсоюза образования</a:t>
            </a:r>
          </a:p>
        </p:txBody>
      </p:sp>
      <p:pic>
        <p:nvPicPr>
          <p:cNvPr id="9" name="Изображение 2" descr="photo62998"/>
          <p:cNvPicPr>
            <a:picLocks noChangeAspect="1"/>
          </p:cNvPicPr>
          <p:nvPr/>
        </p:nvPicPr>
        <p:blipFill>
          <a:blip r:embed="rId4" cstate="print"/>
          <a:srcRect l="14588" t="7781" r="15382" b="10518"/>
          <a:stretch>
            <a:fillRect/>
          </a:stretch>
        </p:blipFill>
        <p:spPr>
          <a:xfrm>
            <a:off x="7000892" y="357166"/>
            <a:ext cx="1714512" cy="1500198"/>
          </a:xfrm>
          <a:prstGeom prst="rect">
            <a:avLst/>
          </a:prstGeom>
        </p:spPr>
      </p:pic>
    </p:spTree>
    <p:extLst>
      <p:ext uri="{BB962C8B-B14F-4D97-AF65-F5344CB8AC3E}">
        <p14:creationId xmlns:p14="http://schemas.microsoft.com/office/powerpoint/2010/main" val="1158779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57166"/>
            <a:ext cx="7000924" cy="500066"/>
          </a:xfrm>
        </p:spPr>
        <p:txBody>
          <a:bodyPr>
            <a:normAutofit fontScale="90000"/>
          </a:bodyPr>
          <a:lstStyle/>
          <a:p>
            <a:pPr>
              <a:lnSpc>
                <a:spcPct val="115000"/>
              </a:lnSpc>
              <a:spcAft>
                <a:spcPts val="1000"/>
              </a:spcAft>
            </a:pPr>
            <a:r>
              <a:rPr lang="ru-RU" sz="2400" b="1" dirty="0">
                <a:ea typeface="Calibri"/>
                <a:cs typeface="Times New Roman"/>
              </a:rPr>
              <a:t>ВНУТРИСОЮЗНАЯ И УСТАВНАЯ </a:t>
            </a:r>
            <a:r>
              <a:rPr lang="ru-RU" sz="2400" b="1" dirty="0" smtClean="0">
                <a:ea typeface="Calibri"/>
                <a:cs typeface="Times New Roman"/>
              </a:rPr>
              <a:t>ДЕЯТЕЛЬНОСТЬ</a:t>
            </a:r>
            <a:endParaRPr lang="ru-RU" sz="2400" dirty="0"/>
          </a:p>
        </p:txBody>
      </p:sp>
      <p:sp>
        <p:nvSpPr>
          <p:cNvPr id="3" name="TextBox 2"/>
          <p:cNvSpPr txBox="1"/>
          <p:nvPr/>
        </p:nvSpPr>
        <p:spPr>
          <a:xfrm>
            <a:off x="357158" y="1071546"/>
            <a:ext cx="4286280" cy="5472267"/>
          </a:xfrm>
          <a:prstGeom prst="rect">
            <a:avLst/>
          </a:prstGeom>
          <a:noFill/>
        </p:spPr>
        <p:txBody>
          <a:bodyPr wrap="square" rtlCol="0">
            <a:spAutoFit/>
          </a:bodyPr>
          <a:lstStyle/>
          <a:p>
            <a:pPr algn="just">
              <a:lnSpc>
                <a:spcPct val="115000"/>
              </a:lnSpc>
              <a:spcAft>
                <a:spcPts val="0"/>
              </a:spcAft>
            </a:pPr>
            <a:r>
              <a:rPr lang="ru-RU" sz="1600" dirty="0" smtClean="0">
                <a:latin typeface="Arial" pitchFamily="34" charset="0"/>
                <a:ea typeface="Calibri"/>
                <a:cs typeface="Arial" pitchFamily="34" charset="0"/>
              </a:rPr>
              <a:t>       На </a:t>
            </a:r>
            <a:r>
              <a:rPr lang="ru-RU" sz="1600" dirty="0">
                <a:latin typeface="Arial" pitchFamily="34" charset="0"/>
                <a:ea typeface="Calibri"/>
                <a:cs typeface="Arial" pitchFamily="34" charset="0"/>
              </a:rPr>
              <a:t>учете </a:t>
            </a:r>
            <a:r>
              <a:rPr lang="ru-RU" sz="1600" dirty="0" smtClean="0">
                <a:latin typeface="Arial" pitchFamily="34" charset="0"/>
                <a:ea typeface="Calibri"/>
                <a:cs typeface="Arial" pitchFamily="34" charset="0"/>
              </a:rPr>
              <a:t>в Архангельской </a:t>
            </a:r>
            <a:r>
              <a:rPr lang="ru-RU" sz="1600" dirty="0">
                <a:latin typeface="Arial" pitchFamily="34" charset="0"/>
                <a:ea typeface="Calibri"/>
                <a:cs typeface="Arial" pitchFamily="34" charset="0"/>
              </a:rPr>
              <a:t>городской организации </a:t>
            </a:r>
            <a:r>
              <a:rPr lang="ru-RU" sz="1600" dirty="0" smtClean="0">
                <a:latin typeface="Arial" pitchFamily="34" charset="0"/>
                <a:ea typeface="Calibri"/>
                <a:cs typeface="Arial" pitchFamily="34" charset="0"/>
              </a:rPr>
              <a:t>профессионального </a:t>
            </a:r>
            <a:r>
              <a:rPr lang="ru-RU" sz="1600" dirty="0">
                <a:latin typeface="Arial" pitchFamily="34" charset="0"/>
                <a:ea typeface="Calibri"/>
                <a:cs typeface="Arial" pitchFamily="34" charset="0"/>
              </a:rPr>
              <a:t>союза работников народного образования и науки </a:t>
            </a:r>
            <a:r>
              <a:rPr lang="ru-RU" sz="1600" dirty="0" smtClean="0">
                <a:latin typeface="Arial" pitchFamily="34" charset="0"/>
                <a:ea typeface="Calibri"/>
                <a:cs typeface="Arial" pitchFamily="34" charset="0"/>
              </a:rPr>
              <a:t>Российской Федерации </a:t>
            </a:r>
            <a:r>
              <a:rPr lang="ru-RU" sz="1600" dirty="0">
                <a:latin typeface="Arial" pitchFamily="34" charset="0"/>
                <a:ea typeface="Calibri"/>
                <a:cs typeface="Arial" pitchFamily="34" charset="0"/>
              </a:rPr>
              <a:t>на </a:t>
            </a:r>
            <a:r>
              <a:rPr lang="ru-RU" sz="1600" dirty="0" smtClean="0">
                <a:latin typeface="Arial" pitchFamily="34" charset="0"/>
                <a:ea typeface="Calibri"/>
                <a:cs typeface="Arial" pitchFamily="34" charset="0"/>
              </a:rPr>
              <a:t>01.01.2024г</a:t>
            </a:r>
            <a:r>
              <a:rPr lang="ru-RU" sz="1600" dirty="0">
                <a:latin typeface="Arial" pitchFamily="34" charset="0"/>
                <a:ea typeface="Calibri"/>
                <a:cs typeface="Arial" pitchFamily="34" charset="0"/>
              </a:rPr>
              <a:t>. состоит 97 первичных профсоюзных организаций, в том числе: </a:t>
            </a:r>
            <a:r>
              <a:rPr lang="ru-RU" sz="1600" dirty="0" smtClean="0">
                <a:latin typeface="Arial" pitchFamily="34" charset="0"/>
                <a:ea typeface="Calibri"/>
                <a:cs typeface="Arial" pitchFamily="34" charset="0"/>
              </a:rPr>
              <a:t>      </a:t>
            </a:r>
          </a:p>
          <a:p>
            <a:pPr algn="just">
              <a:lnSpc>
                <a:spcPct val="115000"/>
              </a:lnSpc>
              <a:spcAft>
                <a:spcPts val="0"/>
              </a:spcAft>
            </a:pPr>
            <a:r>
              <a:rPr lang="ru-RU" sz="1600" dirty="0" smtClean="0">
                <a:latin typeface="Arial" pitchFamily="34" charset="0"/>
                <a:ea typeface="Calibri"/>
                <a:cs typeface="Arial" pitchFamily="34" charset="0"/>
              </a:rPr>
              <a:t>       - 43 - образовательных </a:t>
            </a:r>
            <a:r>
              <a:rPr lang="ru-RU" sz="1600" dirty="0">
                <a:latin typeface="Arial" pitchFamily="34" charset="0"/>
                <a:ea typeface="Calibri"/>
                <a:cs typeface="Arial" pitchFamily="34" charset="0"/>
              </a:rPr>
              <a:t>учреждения</a:t>
            </a:r>
            <a:r>
              <a:rPr lang="ru-RU" sz="1600" dirty="0" smtClean="0">
                <a:latin typeface="Arial" pitchFamily="34" charset="0"/>
                <a:ea typeface="Calibri"/>
                <a:cs typeface="Arial" pitchFamily="34" charset="0"/>
              </a:rPr>
              <a:t>,</a:t>
            </a:r>
          </a:p>
          <a:p>
            <a:pPr algn="just">
              <a:lnSpc>
                <a:spcPct val="115000"/>
              </a:lnSpc>
              <a:spcAft>
                <a:spcPts val="0"/>
              </a:spcAft>
            </a:pPr>
            <a:r>
              <a:rPr lang="ru-RU" sz="1600" dirty="0" smtClean="0">
                <a:latin typeface="Arial" pitchFamily="34" charset="0"/>
                <a:ea typeface="Calibri"/>
                <a:cs typeface="Arial" pitchFamily="34" charset="0"/>
              </a:rPr>
              <a:t>       - 42 - дошкольных </a:t>
            </a:r>
            <a:r>
              <a:rPr lang="ru-RU" sz="1600" dirty="0">
                <a:latin typeface="Arial" pitchFamily="34" charset="0"/>
                <a:ea typeface="Calibri"/>
                <a:cs typeface="Arial" pitchFamily="34" charset="0"/>
              </a:rPr>
              <a:t>учреждения, </a:t>
            </a:r>
            <a:endParaRPr lang="ru-RU" sz="1600" dirty="0" smtClean="0">
              <a:latin typeface="Arial" pitchFamily="34" charset="0"/>
              <a:ea typeface="Calibri"/>
              <a:cs typeface="Arial" pitchFamily="34" charset="0"/>
            </a:endParaRPr>
          </a:p>
          <a:p>
            <a:pPr>
              <a:lnSpc>
                <a:spcPct val="115000"/>
              </a:lnSpc>
              <a:spcAft>
                <a:spcPts val="0"/>
              </a:spcAft>
            </a:pPr>
            <a:r>
              <a:rPr lang="ru-RU" sz="1600" dirty="0" smtClean="0">
                <a:latin typeface="Arial" pitchFamily="34" charset="0"/>
                <a:ea typeface="Calibri"/>
                <a:cs typeface="Arial" pitchFamily="34" charset="0"/>
              </a:rPr>
              <a:t>       - 4 - учреждения доп.образования</a:t>
            </a:r>
            <a:r>
              <a:rPr lang="ru-RU" sz="1600" dirty="0">
                <a:latin typeface="Arial" pitchFamily="34" charset="0"/>
                <a:ea typeface="Calibri"/>
                <a:cs typeface="Arial" pitchFamily="34" charset="0"/>
              </a:rPr>
              <a:t>, </a:t>
            </a:r>
            <a:endParaRPr lang="ru-RU" sz="1600" dirty="0" smtClean="0">
              <a:latin typeface="Arial" pitchFamily="34" charset="0"/>
              <a:ea typeface="Calibri"/>
              <a:cs typeface="Arial" pitchFamily="34" charset="0"/>
            </a:endParaRPr>
          </a:p>
          <a:p>
            <a:pPr algn="just">
              <a:lnSpc>
                <a:spcPct val="115000"/>
              </a:lnSpc>
              <a:spcAft>
                <a:spcPts val="0"/>
              </a:spcAft>
            </a:pPr>
            <a:r>
              <a:rPr lang="ru-RU" sz="1600" dirty="0" smtClean="0">
                <a:latin typeface="Arial" pitchFamily="34" charset="0"/>
                <a:ea typeface="Calibri"/>
                <a:cs typeface="Arial" pitchFamily="34" charset="0"/>
              </a:rPr>
              <a:t>       - 8 - </a:t>
            </a:r>
            <a:r>
              <a:rPr lang="ru-RU" sz="1600" dirty="0">
                <a:latin typeface="Arial" pitchFamily="34" charset="0"/>
                <a:ea typeface="Calibri"/>
                <a:cs typeface="Arial" pitchFamily="34" charset="0"/>
              </a:rPr>
              <a:t>другие.</a:t>
            </a:r>
          </a:p>
          <a:p>
            <a:pPr algn="just">
              <a:lnSpc>
                <a:spcPct val="115000"/>
              </a:lnSpc>
              <a:spcAft>
                <a:spcPts val="0"/>
              </a:spcAft>
            </a:pPr>
            <a:r>
              <a:rPr lang="ru-RU" sz="1600" dirty="0" smtClean="0">
                <a:latin typeface="Arial" pitchFamily="34" charset="0"/>
                <a:ea typeface="Calibri"/>
                <a:cs typeface="Arial" pitchFamily="34" charset="0"/>
              </a:rPr>
              <a:t>       </a:t>
            </a:r>
            <a:r>
              <a:rPr lang="ru-RU" sz="1600" b="1" dirty="0" smtClean="0">
                <a:latin typeface="Arial" pitchFamily="34" charset="0"/>
                <a:ea typeface="Calibri"/>
                <a:cs typeface="Arial" pitchFamily="34" charset="0"/>
              </a:rPr>
              <a:t>Профсоюзное </a:t>
            </a:r>
            <a:r>
              <a:rPr lang="ru-RU" sz="1600" b="1" dirty="0">
                <a:latin typeface="Arial" pitchFamily="34" charset="0"/>
                <a:ea typeface="Calibri"/>
                <a:cs typeface="Arial" pitchFamily="34" charset="0"/>
              </a:rPr>
              <a:t>членство составляет 1572</a:t>
            </a:r>
            <a:r>
              <a:rPr lang="ru-RU" sz="1600" dirty="0">
                <a:latin typeface="Arial" pitchFamily="34" charset="0"/>
                <a:ea typeface="Calibri"/>
                <a:cs typeface="Arial" pitchFamily="34" charset="0"/>
              </a:rPr>
              <a:t> членов профсоюза </a:t>
            </a:r>
            <a:r>
              <a:rPr lang="ru-RU" sz="1600" dirty="0" smtClean="0">
                <a:latin typeface="Arial" pitchFamily="34" charset="0"/>
                <a:ea typeface="Calibri"/>
                <a:cs typeface="Arial" pitchFamily="34" charset="0"/>
              </a:rPr>
              <a:t>(в </a:t>
            </a:r>
            <a:r>
              <a:rPr lang="ru-RU" sz="1600" dirty="0">
                <a:latin typeface="Arial" pitchFamily="34" charset="0"/>
                <a:ea typeface="Calibri"/>
                <a:cs typeface="Arial" pitchFamily="34" charset="0"/>
              </a:rPr>
              <a:t>т.ч. </a:t>
            </a:r>
            <a:r>
              <a:rPr lang="ru-RU" sz="1600" dirty="0" smtClean="0">
                <a:latin typeface="Arial" pitchFamily="34" charset="0"/>
                <a:ea typeface="Calibri"/>
                <a:cs typeface="Arial" pitchFamily="34" charset="0"/>
              </a:rPr>
              <a:t>42 – неработающие члены профсоюза), </a:t>
            </a:r>
            <a:r>
              <a:rPr lang="ru-RU" sz="1600" dirty="0">
                <a:latin typeface="Arial" pitchFamily="34" charset="0"/>
                <a:ea typeface="Calibri"/>
                <a:cs typeface="Arial" pitchFamily="34" charset="0"/>
              </a:rPr>
              <a:t>что составляет</a:t>
            </a:r>
            <a:r>
              <a:rPr lang="ru-RU" sz="1600" b="1" dirty="0">
                <a:latin typeface="Arial" pitchFamily="34" charset="0"/>
                <a:ea typeface="Calibri"/>
                <a:cs typeface="Arial" pitchFamily="34" charset="0"/>
              </a:rPr>
              <a:t> </a:t>
            </a:r>
            <a:r>
              <a:rPr lang="ru-RU" sz="1600" b="1" dirty="0" smtClean="0">
                <a:latin typeface="Arial" pitchFamily="34" charset="0"/>
                <a:ea typeface="Calibri"/>
                <a:cs typeface="Arial" pitchFamily="34" charset="0"/>
              </a:rPr>
              <a:t>24,7</a:t>
            </a:r>
            <a:r>
              <a:rPr lang="ru-RU" sz="1600" b="1" dirty="0">
                <a:latin typeface="Arial" pitchFamily="34" charset="0"/>
                <a:ea typeface="Calibri"/>
                <a:cs typeface="Arial" pitchFamily="34" charset="0"/>
              </a:rPr>
              <a:t>% среди </a:t>
            </a:r>
            <a:r>
              <a:rPr lang="ru-RU" sz="1600" b="1" dirty="0" smtClean="0">
                <a:latin typeface="Arial" pitchFamily="34" charset="0"/>
                <a:ea typeface="Calibri"/>
                <a:cs typeface="Arial" pitchFamily="34" charset="0"/>
              </a:rPr>
              <a:t>работающих</a:t>
            </a:r>
            <a:r>
              <a:rPr lang="ru-RU" sz="1600" b="1" dirty="0">
                <a:latin typeface="Arial" pitchFamily="34" charset="0"/>
                <a:ea typeface="Calibri"/>
                <a:cs typeface="Arial" pitchFamily="34" charset="0"/>
              </a:rPr>
              <a:t>, молодежь до 35 </a:t>
            </a:r>
            <a:r>
              <a:rPr lang="ru-RU" sz="1600" b="1" dirty="0" smtClean="0">
                <a:latin typeface="Arial" pitchFamily="34" charset="0"/>
                <a:ea typeface="Calibri"/>
                <a:cs typeface="Arial" pitchFamily="34" charset="0"/>
              </a:rPr>
              <a:t>лет – 27,9</a:t>
            </a:r>
            <a:r>
              <a:rPr lang="ru-RU" sz="1600" b="1" dirty="0">
                <a:latin typeface="Arial" pitchFamily="34" charset="0"/>
                <a:ea typeface="Calibri"/>
                <a:cs typeface="Arial" pitchFamily="34" charset="0"/>
              </a:rPr>
              <a:t>%. </a:t>
            </a:r>
            <a:endParaRPr lang="ru-RU" sz="1600" b="1" dirty="0" smtClean="0">
              <a:latin typeface="Arial" pitchFamily="34" charset="0"/>
              <a:ea typeface="Calibri"/>
              <a:cs typeface="Arial" pitchFamily="34" charset="0"/>
            </a:endParaRPr>
          </a:p>
          <a:p>
            <a:pPr algn="just">
              <a:lnSpc>
                <a:spcPct val="115000"/>
              </a:lnSpc>
              <a:spcAft>
                <a:spcPts val="0"/>
              </a:spcAft>
            </a:pPr>
            <a:r>
              <a:rPr lang="ru-RU" sz="1600" b="1" dirty="0" smtClean="0">
                <a:latin typeface="Arial" pitchFamily="34" charset="0"/>
                <a:ea typeface="Calibri"/>
                <a:cs typeface="Arial" pitchFamily="34" charset="0"/>
              </a:rPr>
              <a:t>       </a:t>
            </a:r>
            <a:r>
              <a:rPr lang="ru-RU" sz="1600" dirty="0" smtClean="0">
                <a:latin typeface="Arial" pitchFamily="34" charset="0"/>
                <a:ea typeface="Calibri"/>
                <a:cs typeface="Arial" pitchFamily="34" charset="0"/>
              </a:rPr>
              <a:t>Сняты </a:t>
            </a:r>
            <a:r>
              <a:rPr lang="ru-RU" sz="1600" dirty="0">
                <a:latin typeface="Arial" pitchFamily="34" charset="0"/>
                <a:ea typeface="Calibri"/>
                <a:cs typeface="Arial" pitchFamily="34" charset="0"/>
              </a:rPr>
              <a:t>с учета пять первичных профсоюзных организаций. </a:t>
            </a:r>
            <a:endParaRPr lang="ru-RU" sz="1600" dirty="0" smtClean="0">
              <a:latin typeface="Arial" pitchFamily="34" charset="0"/>
              <a:ea typeface="Calibri"/>
              <a:cs typeface="Arial" pitchFamily="34" charset="0"/>
            </a:endParaRPr>
          </a:p>
          <a:p>
            <a:pPr algn="just">
              <a:lnSpc>
                <a:spcPct val="115000"/>
              </a:lnSpc>
              <a:spcAft>
                <a:spcPts val="0"/>
              </a:spcAft>
            </a:pPr>
            <a:r>
              <a:rPr lang="ru-RU" sz="1600" dirty="0" smtClean="0">
                <a:latin typeface="Arial" pitchFamily="34" charset="0"/>
                <a:ea typeface="Calibri"/>
                <a:cs typeface="Arial" pitchFamily="34" charset="0"/>
              </a:rPr>
              <a:t>       Вновь </a:t>
            </a:r>
            <a:r>
              <a:rPr lang="ru-RU" sz="1600" dirty="0">
                <a:latin typeface="Arial" pitchFamily="34" charset="0"/>
                <a:ea typeface="Calibri"/>
                <a:cs typeface="Arial" pitchFamily="34" charset="0"/>
              </a:rPr>
              <a:t>создано три первичных профсоюзных организаций.</a:t>
            </a:r>
            <a:r>
              <a:rPr lang="ru-RU" sz="1600" dirty="0" smtClean="0">
                <a:latin typeface="Arial" pitchFamily="34" charset="0"/>
                <a:cs typeface="Arial" pitchFamily="34" charset="0"/>
              </a:rPr>
              <a:t>   </a:t>
            </a:r>
            <a:endParaRPr lang="ru-RU" sz="1600" dirty="0">
              <a:latin typeface="Arial" pitchFamily="34" charset="0"/>
              <a:cs typeface="Arial" pitchFamily="34" charset="0"/>
            </a:endParaRPr>
          </a:p>
        </p:txBody>
      </p:sp>
      <p:sp>
        <p:nvSpPr>
          <p:cNvPr id="4" name="TextBox 3"/>
          <p:cNvSpPr txBox="1"/>
          <p:nvPr/>
        </p:nvSpPr>
        <p:spPr>
          <a:xfrm>
            <a:off x="5000628" y="2000240"/>
            <a:ext cx="3786214" cy="4416594"/>
          </a:xfrm>
          <a:prstGeom prst="rect">
            <a:avLst/>
          </a:prstGeom>
          <a:noFill/>
        </p:spPr>
        <p:txBody>
          <a:bodyPr wrap="square" rtlCol="0">
            <a:spAutoFit/>
          </a:bodyPr>
          <a:lstStyle/>
          <a:p>
            <a:pPr algn="ctr">
              <a:spcAft>
                <a:spcPts val="0"/>
              </a:spcAft>
            </a:pPr>
            <a:r>
              <a:rPr lang="ru-RU" sz="1600" b="1" u="sng" dirty="0" smtClean="0">
                <a:solidFill>
                  <a:srgbClr val="C00000"/>
                </a:solidFill>
                <a:latin typeface="Arial" pitchFamily="34" charset="0"/>
                <a:ea typeface="Times New Roman"/>
                <a:cs typeface="Arial" pitchFamily="34" charset="0"/>
              </a:rPr>
              <a:t>ЗАДАЧИ:</a:t>
            </a:r>
          </a:p>
          <a:p>
            <a:pPr algn="just">
              <a:spcAft>
                <a:spcPts val="0"/>
              </a:spcAft>
            </a:pPr>
            <a:endParaRPr lang="ru-RU" sz="1400" dirty="0">
              <a:latin typeface="Arial" pitchFamily="34" charset="0"/>
              <a:ea typeface="Times New Roman"/>
              <a:cs typeface="Arial" pitchFamily="34" charset="0"/>
            </a:endParaRPr>
          </a:p>
          <a:p>
            <a:pPr marL="342900" indent="-342900" algn="just">
              <a:spcAft>
                <a:spcPts val="0"/>
              </a:spcAft>
              <a:buFont typeface="+mj-lt"/>
              <a:buAutoNum type="arabicPeriod"/>
            </a:pPr>
            <a:r>
              <a:rPr lang="ru-RU" sz="1400" dirty="0" smtClean="0">
                <a:solidFill>
                  <a:schemeClr val="accent1">
                    <a:lumMod val="50000"/>
                  </a:schemeClr>
                </a:solidFill>
                <a:latin typeface="Arial" pitchFamily="34" charset="0"/>
                <a:ea typeface="Calibri"/>
                <a:cs typeface="Arial" pitchFamily="34" charset="0"/>
              </a:rPr>
              <a:t>При </a:t>
            </a:r>
            <a:r>
              <a:rPr lang="ru-RU" sz="1400" dirty="0">
                <a:solidFill>
                  <a:schemeClr val="accent1">
                    <a:lumMod val="50000"/>
                  </a:schemeClr>
                </a:solidFill>
                <a:latin typeface="Arial" pitchFamily="34" charset="0"/>
                <a:ea typeface="Calibri"/>
                <a:cs typeface="Arial" pitchFamily="34" charset="0"/>
              </a:rPr>
              <a:t>проведении отчетно-выборных собраниях в первичных профсоюзных организациях принять решение о </a:t>
            </a:r>
            <a:r>
              <a:rPr lang="ru-RU" sz="1400" dirty="0">
                <a:solidFill>
                  <a:schemeClr val="accent1">
                    <a:lumMod val="50000"/>
                  </a:schemeClr>
                </a:solidFill>
                <a:latin typeface="Arial" pitchFamily="34" charset="0"/>
                <a:ea typeface="Times New Roman"/>
                <a:cs typeface="Arial" pitchFamily="34" charset="0"/>
              </a:rPr>
              <a:t>целенаправленной  деятельности профкома  по сохранению профсоюзного членства и вовлечению работников в профсоюз. </a:t>
            </a:r>
            <a:endParaRPr lang="ru-RU" sz="1400" dirty="0" smtClean="0">
              <a:solidFill>
                <a:schemeClr val="accent1">
                  <a:lumMod val="50000"/>
                </a:schemeClr>
              </a:solidFill>
              <a:latin typeface="Arial" pitchFamily="34" charset="0"/>
              <a:ea typeface="Times New Roman"/>
              <a:cs typeface="Arial" pitchFamily="34" charset="0"/>
            </a:endParaRPr>
          </a:p>
          <a:p>
            <a:pPr marL="342900" indent="-342900" algn="just">
              <a:spcAft>
                <a:spcPts val="0"/>
              </a:spcAft>
              <a:buFont typeface="+mj-lt"/>
              <a:buAutoNum type="arabicPeriod"/>
            </a:pPr>
            <a:endParaRPr lang="ru-RU" sz="600" dirty="0" smtClean="0">
              <a:solidFill>
                <a:schemeClr val="accent1">
                  <a:lumMod val="50000"/>
                </a:schemeClr>
              </a:solidFill>
              <a:latin typeface="Arial" pitchFamily="34" charset="0"/>
              <a:ea typeface="Times New Roman"/>
              <a:cs typeface="Arial" pitchFamily="34" charset="0"/>
            </a:endParaRPr>
          </a:p>
          <a:p>
            <a:pPr marL="342900" indent="-342900" algn="just">
              <a:spcAft>
                <a:spcPts val="0"/>
              </a:spcAft>
              <a:buFont typeface="+mj-lt"/>
              <a:buAutoNum type="arabicPeriod"/>
            </a:pPr>
            <a:r>
              <a:rPr lang="ru-RU" sz="1400" dirty="0" smtClean="0">
                <a:solidFill>
                  <a:schemeClr val="accent1">
                    <a:lumMod val="50000"/>
                  </a:schemeClr>
                </a:solidFill>
                <a:latin typeface="Arial" pitchFamily="34" charset="0"/>
                <a:ea typeface="Calibri"/>
                <a:cs typeface="Arial" pitchFamily="34" charset="0"/>
              </a:rPr>
              <a:t>Активно </a:t>
            </a:r>
            <a:r>
              <a:rPr lang="ru-RU" sz="1400" dirty="0">
                <a:solidFill>
                  <a:schemeClr val="accent1">
                    <a:lumMod val="50000"/>
                  </a:schemeClr>
                </a:solidFill>
                <a:latin typeface="Arial" pitchFamily="34" charset="0"/>
                <a:ea typeface="Calibri"/>
                <a:cs typeface="Arial" pitchFamily="34" charset="0"/>
              </a:rPr>
              <a:t>реализовывать уставную норму по ежегодному информированию членов профсоюза о своей деятельности. </a:t>
            </a:r>
            <a:endParaRPr lang="ru-RU" sz="1400" dirty="0" smtClean="0">
              <a:solidFill>
                <a:schemeClr val="accent1">
                  <a:lumMod val="50000"/>
                </a:schemeClr>
              </a:solidFill>
              <a:latin typeface="Arial" pitchFamily="34" charset="0"/>
              <a:ea typeface="Calibri"/>
              <a:cs typeface="Arial" pitchFamily="34" charset="0"/>
            </a:endParaRPr>
          </a:p>
          <a:p>
            <a:pPr marL="342900" indent="-342900" algn="just">
              <a:spcAft>
                <a:spcPts val="0"/>
              </a:spcAft>
              <a:buFont typeface="+mj-lt"/>
              <a:buAutoNum type="arabicPeriod"/>
            </a:pPr>
            <a:endParaRPr lang="ru-RU" sz="600" dirty="0" smtClean="0">
              <a:solidFill>
                <a:schemeClr val="accent1">
                  <a:lumMod val="50000"/>
                </a:schemeClr>
              </a:solidFill>
              <a:latin typeface="Arial" pitchFamily="34" charset="0"/>
              <a:ea typeface="Calibri"/>
              <a:cs typeface="Arial" pitchFamily="34" charset="0"/>
            </a:endParaRPr>
          </a:p>
          <a:p>
            <a:pPr marL="342900" indent="-342900" algn="just">
              <a:spcAft>
                <a:spcPts val="0"/>
              </a:spcAft>
              <a:buFont typeface="+mj-lt"/>
              <a:buAutoNum type="arabicPeriod"/>
            </a:pPr>
            <a:r>
              <a:rPr lang="ru-RU" sz="1400" dirty="0" smtClean="0">
                <a:solidFill>
                  <a:schemeClr val="accent1">
                    <a:lumMod val="50000"/>
                  </a:schemeClr>
                </a:solidFill>
                <a:latin typeface="Arial" pitchFamily="34" charset="0"/>
                <a:ea typeface="Calibri"/>
                <a:cs typeface="Arial" pitchFamily="34" charset="0"/>
              </a:rPr>
              <a:t>Провести </a:t>
            </a:r>
            <a:r>
              <a:rPr lang="ru-RU" sz="1400" dirty="0">
                <a:solidFill>
                  <a:schemeClr val="accent1">
                    <a:lumMod val="50000"/>
                  </a:schemeClr>
                </a:solidFill>
                <a:latin typeface="Arial" pitchFamily="34" charset="0"/>
                <a:ea typeface="Calibri"/>
                <a:cs typeface="Arial" pitchFamily="34" charset="0"/>
              </a:rPr>
              <a:t>тщательный контроль за ситуацией вокруг выхода в отпуска для перерасчета пенсий членов Профсоюза, с целью своевременного возвращения их в ряды членов </a:t>
            </a:r>
            <a:r>
              <a:rPr lang="ru-RU" sz="1400" dirty="0" smtClean="0">
                <a:solidFill>
                  <a:schemeClr val="accent1">
                    <a:lumMod val="50000"/>
                  </a:schemeClr>
                </a:solidFill>
                <a:latin typeface="Arial" pitchFamily="34" charset="0"/>
                <a:ea typeface="Calibri"/>
                <a:cs typeface="Arial" pitchFamily="34" charset="0"/>
              </a:rPr>
              <a:t>Профсоюза.</a:t>
            </a:r>
            <a:r>
              <a:rPr lang="ru-RU" sz="1400" dirty="0" smtClean="0">
                <a:solidFill>
                  <a:schemeClr val="accent1">
                    <a:lumMod val="50000"/>
                  </a:schemeClr>
                </a:solidFill>
                <a:latin typeface="Arial" pitchFamily="34" charset="0"/>
                <a:cs typeface="Arial" pitchFamily="34" charset="0"/>
              </a:rPr>
              <a:t>   </a:t>
            </a:r>
            <a:r>
              <a:rPr lang="ru-RU" sz="1500" dirty="0" smtClean="0">
                <a:solidFill>
                  <a:schemeClr val="accent1">
                    <a:lumMod val="50000"/>
                  </a:schemeClr>
                </a:solidFill>
                <a:latin typeface="Arial" pitchFamily="34" charset="0"/>
                <a:cs typeface="Arial" pitchFamily="34" charset="0"/>
              </a:rPr>
              <a:t> </a:t>
            </a:r>
            <a:endParaRPr lang="ru-RU" sz="1500" dirty="0">
              <a:solidFill>
                <a:schemeClr val="accent1">
                  <a:lumMod val="50000"/>
                </a:schemeClr>
              </a:solidFill>
              <a:latin typeface="Arial" pitchFamily="34" charset="0"/>
              <a:cs typeface="Arial" pitchFamily="34" charset="0"/>
            </a:endParaRPr>
          </a:p>
        </p:txBody>
      </p:sp>
      <p:pic>
        <p:nvPicPr>
          <p:cNvPr id="6" name="Изображение 2" descr="photo62998"/>
          <p:cNvPicPr>
            <a:picLocks noChangeAspect="1"/>
          </p:cNvPicPr>
          <p:nvPr/>
        </p:nvPicPr>
        <p:blipFill>
          <a:blip r:embed="rId2" cstate="print"/>
          <a:srcRect l="14662" t="-91" r="14586" b="7699"/>
          <a:stretch>
            <a:fillRect/>
          </a:stretch>
        </p:blipFill>
        <p:spPr>
          <a:xfrm>
            <a:off x="7358082" y="285728"/>
            <a:ext cx="1285920" cy="1285884"/>
          </a:xfrm>
          <a:prstGeom prst="rect">
            <a:avLst/>
          </a:prstGeom>
        </p:spPr>
      </p:pic>
    </p:spTree>
    <p:extLst>
      <p:ext uri="{BB962C8B-B14F-4D97-AF65-F5344CB8AC3E}">
        <p14:creationId xmlns:p14="http://schemas.microsoft.com/office/powerpoint/2010/main" val="806928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Папки Надежды\Стол\ПрофЭдьютон 1-2023\0gTdVADhguE.jpg"/>
          <p:cNvPicPr>
            <a:picLocks noChangeAspect="1" noChangeArrowheads="1"/>
          </p:cNvPicPr>
          <p:nvPr/>
        </p:nvPicPr>
        <p:blipFill>
          <a:blip r:embed="rId2" cstate="print"/>
          <a:srcRect/>
          <a:stretch>
            <a:fillRect/>
          </a:stretch>
        </p:blipFill>
        <p:spPr bwMode="auto">
          <a:xfrm>
            <a:off x="285720" y="1000108"/>
            <a:ext cx="3977327" cy="1656184"/>
          </a:xfrm>
          <a:prstGeom prst="rect">
            <a:avLst/>
          </a:prstGeom>
          <a:noFill/>
        </p:spPr>
      </p:pic>
      <p:pic>
        <p:nvPicPr>
          <p:cNvPr id="18436" name="Picture 4" descr="D:\Папки Надежды\Стол\ПрофЭдьютон 1-2023\ENjNrG3FRkY.jpg"/>
          <p:cNvPicPr>
            <a:picLocks noChangeAspect="1" noChangeArrowheads="1"/>
          </p:cNvPicPr>
          <p:nvPr/>
        </p:nvPicPr>
        <p:blipFill>
          <a:blip r:embed="rId3" cstate="print"/>
          <a:srcRect/>
          <a:stretch>
            <a:fillRect/>
          </a:stretch>
        </p:blipFill>
        <p:spPr bwMode="auto">
          <a:xfrm>
            <a:off x="5786446" y="3804478"/>
            <a:ext cx="2969722" cy="2716306"/>
          </a:xfrm>
          <a:prstGeom prst="rect">
            <a:avLst/>
          </a:prstGeom>
          <a:noFill/>
        </p:spPr>
      </p:pic>
      <p:pic>
        <p:nvPicPr>
          <p:cNvPr id="18438" name="Picture 6" descr="D:\Папки Надежды\Стол\ПрофЭдьютон 1-2023\isKAgPSQh1o.jpg"/>
          <p:cNvPicPr>
            <a:picLocks noChangeAspect="1" noChangeArrowheads="1"/>
          </p:cNvPicPr>
          <p:nvPr/>
        </p:nvPicPr>
        <p:blipFill>
          <a:blip r:embed="rId4" cstate="print"/>
          <a:srcRect l="4733" r="3305"/>
          <a:stretch>
            <a:fillRect/>
          </a:stretch>
        </p:blipFill>
        <p:spPr bwMode="auto">
          <a:xfrm rot="501111">
            <a:off x="4814622" y="981714"/>
            <a:ext cx="3874062" cy="2639924"/>
          </a:xfrm>
          <a:prstGeom prst="rect">
            <a:avLst/>
          </a:prstGeom>
          <a:noFill/>
        </p:spPr>
      </p:pic>
      <p:pic>
        <p:nvPicPr>
          <p:cNvPr id="8" name="Picture 2" descr="D:\Папки Надежды\Стол\ПрофЭдьютон 1-2023\7u5GgS9vwG8.jpg"/>
          <p:cNvPicPr>
            <a:picLocks noChangeAspect="1" noChangeArrowheads="1"/>
          </p:cNvPicPr>
          <p:nvPr/>
        </p:nvPicPr>
        <p:blipFill>
          <a:blip r:embed="rId5" cstate="print"/>
          <a:srcRect/>
          <a:stretch>
            <a:fillRect/>
          </a:stretch>
        </p:blipFill>
        <p:spPr bwMode="auto">
          <a:xfrm>
            <a:off x="285720" y="3340866"/>
            <a:ext cx="2857520" cy="3191439"/>
          </a:xfrm>
          <a:prstGeom prst="rect">
            <a:avLst/>
          </a:prstGeom>
          <a:noFill/>
        </p:spPr>
      </p:pic>
      <p:sp>
        <p:nvSpPr>
          <p:cNvPr id="10" name="TextBox 9"/>
          <p:cNvSpPr txBox="1"/>
          <p:nvPr/>
        </p:nvSpPr>
        <p:spPr>
          <a:xfrm>
            <a:off x="357158" y="285728"/>
            <a:ext cx="5620356" cy="430887"/>
          </a:xfrm>
          <a:prstGeom prst="rect">
            <a:avLst/>
          </a:prstGeom>
          <a:noFill/>
        </p:spPr>
        <p:txBody>
          <a:bodyPr wrap="square" rtlCol="0">
            <a:spAutoFit/>
          </a:bodyPr>
          <a:lstStyle/>
          <a:p>
            <a:r>
              <a:rPr lang="ru-RU" sz="2200" b="1" cap="all" dirty="0" smtClean="0">
                <a:solidFill>
                  <a:srgbClr val="C00000"/>
                </a:solidFill>
              </a:rPr>
              <a:t>Культурно массовые мероприятия </a:t>
            </a:r>
            <a:endParaRPr lang="ru-RU" sz="2200" b="1" cap="all" dirty="0">
              <a:solidFill>
                <a:srgbClr val="C00000"/>
              </a:solidFill>
            </a:endParaRPr>
          </a:p>
        </p:txBody>
      </p:sp>
      <p:pic>
        <p:nvPicPr>
          <p:cNvPr id="11" name="Изображение 2" descr="photo62998"/>
          <p:cNvPicPr>
            <a:picLocks noChangeAspect="1"/>
          </p:cNvPicPr>
          <p:nvPr/>
        </p:nvPicPr>
        <p:blipFill>
          <a:blip r:embed="rId6" cstate="print"/>
          <a:srcRect l="14662" t="-91" r="14586" b="7699"/>
          <a:stretch>
            <a:fillRect/>
          </a:stretch>
        </p:blipFill>
        <p:spPr>
          <a:xfrm>
            <a:off x="7643834" y="214290"/>
            <a:ext cx="1000136" cy="1000108"/>
          </a:xfrm>
          <a:prstGeom prst="rect">
            <a:avLst/>
          </a:prstGeom>
        </p:spPr>
      </p:pic>
      <p:pic>
        <p:nvPicPr>
          <p:cNvPr id="18437" name="Picture 5" descr="D:\Папки Надежды\Стол\ПрофЭдьютон 1-2023\hEst36_GGPI.jpg"/>
          <p:cNvPicPr>
            <a:picLocks noChangeAspect="1" noChangeArrowheads="1"/>
          </p:cNvPicPr>
          <p:nvPr/>
        </p:nvPicPr>
        <p:blipFill>
          <a:blip r:embed="rId7" cstate="print"/>
          <a:srcRect/>
          <a:stretch>
            <a:fillRect/>
          </a:stretch>
        </p:blipFill>
        <p:spPr bwMode="auto">
          <a:xfrm rot="646579">
            <a:off x="3930450" y="4070667"/>
            <a:ext cx="1747830" cy="2472178"/>
          </a:xfrm>
          <a:prstGeom prst="rect">
            <a:avLst/>
          </a:prstGeom>
          <a:noFill/>
        </p:spPr>
      </p:pic>
      <p:pic>
        <p:nvPicPr>
          <p:cNvPr id="18435" name="Picture 3" descr="D:\Папки Надежды\Стол\ПрофЭдьютон 1-2023\1rgX5cqkSI4.jpg"/>
          <p:cNvPicPr>
            <a:picLocks noChangeAspect="1" noChangeArrowheads="1"/>
          </p:cNvPicPr>
          <p:nvPr/>
        </p:nvPicPr>
        <p:blipFill>
          <a:blip r:embed="rId8" cstate="print"/>
          <a:srcRect/>
          <a:stretch>
            <a:fillRect/>
          </a:stretch>
        </p:blipFill>
        <p:spPr bwMode="auto">
          <a:xfrm rot="20728552">
            <a:off x="2973112" y="2198331"/>
            <a:ext cx="1872866" cy="2300170"/>
          </a:xfrm>
          <a:prstGeom prst="rect">
            <a:avLst/>
          </a:prstGeom>
          <a:noFill/>
        </p:spPr>
      </p:pic>
    </p:spTree>
    <p:extLst>
      <p:ext uri="{BB962C8B-B14F-4D97-AF65-F5344CB8AC3E}">
        <p14:creationId xmlns:p14="http://schemas.microsoft.com/office/powerpoint/2010/main" val="79612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357166"/>
            <a:ext cx="7000924" cy="596014"/>
          </a:xfrm>
        </p:spPr>
        <p:txBody>
          <a:bodyPr>
            <a:normAutofit/>
          </a:bodyPr>
          <a:lstStyle/>
          <a:p>
            <a:pPr>
              <a:lnSpc>
                <a:spcPct val="115000"/>
              </a:lnSpc>
            </a:pPr>
            <a:r>
              <a:rPr lang="ru-RU" sz="2400" b="1" cap="all" dirty="0">
                <a:ea typeface="Calibri"/>
                <a:cs typeface="Times New Roman"/>
              </a:rPr>
              <a:t>Социальное </a:t>
            </a:r>
            <a:r>
              <a:rPr lang="ru-RU" sz="2400" b="1" cap="all" dirty="0" smtClean="0">
                <a:ea typeface="Calibri"/>
                <a:cs typeface="Times New Roman"/>
              </a:rPr>
              <a:t>партнерство</a:t>
            </a:r>
            <a:endParaRPr lang="ru-RU" sz="2400" cap="all" dirty="0">
              <a:ea typeface="Calibri"/>
              <a:cs typeface="Times New Roman"/>
            </a:endParaRPr>
          </a:p>
        </p:txBody>
      </p:sp>
      <p:sp>
        <p:nvSpPr>
          <p:cNvPr id="3" name="TextBox 2"/>
          <p:cNvSpPr txBox="1"/>
          <p:nvPr/>
        </p:nvSpPr>
        <p:spPr>
          <a:xfrm>
            <a:off x="3500430" y="1714488"/>
            <a:ext cx="5286412" cy="2554545"/>
          </a:xfrm>
          <a:prstGeom prst="rect">
            <a:avLst/>
          </a:prstGeom>
          <a:noFill/>
        </p:spPr>
        <p:txBody>
          <a:bodyPr wrap="square" rtlCol="0">
            <a:spAutoFit/>
          </a:bodyPr>
          <a:lstStyle/>
          <a:p>
            <a:pPr algn="just"/>
            <a:r>
              <a:rPr lang="ru-RU" sz="1600" dirty="0" smtClean="0">
                <a:latin typeface="Arial" pitchFamily="34" charset="0"/>
                <a:ea typeface="Times New Roman"/>
                <a:cs typeface="Arial" pitchFamily="34" charset="0"/>
              </a:rPr>
              <a:t>       На </a:t>
            </a:r>
            <a:r>
              <a:rPr lang="ru-RU" sz="1600" dirty="0">
                <a:latin typeface="Arial" pitchFamily="34" charset="0"/>
                <a:ea typeface="Times New Roman"/>
                <a:cs typeface="Arial" pitchFamily="34" charset="0"/>
              </a:rPr>
              <a:t>уровне образовательных организаций представительство и защита  членов профсоюза  проходит </a:t>
            </a:r>
            <a:r>
              <a:rPr lang="ru-RU" sz="1600" b="1" dirty="0">
                <a:latin typeface="Arial" pitchFamily="34" charset="0"/>
                <a:ea typeface="Times New Roman"/>
                <a:cs typeface="Arial" pitchFamily="34" charset="0"/>
              </a:rPr>
              <a:t>через заключение коллективных </a:t>
            </a:r>
            <a:r>
              <a:rPr lang="ru-RU" sz="1600" b="1" dirty="0" smtClean="0">
                <a:latin typeface="Arial" pitchFamily="34" charset="0"/>
                <a:ea typeface="Times New Roman"/>
                <a:cs typeface="Arial" pitchFamily="34" charset="0"/>
              </a:rPr>
              <a:t>договоров.</a:t>
            </a:r>
            <a:endParaRPr lang="ru-RU" sz="1600" dirty="0" smtClean="0">
              <a:latin typeface="Arial" pitchFamily="34" charset="0"/>
              <a:cs typeface="Arial" pitchFamily="34" charset="0"/>
            </a:endParaRPr>
          </a:p>
          <a:p>
            <a:pPr algn="just">
              <a:spcAft>
                <a:spcPts val="0"/>
              </a:spcAft>
            </a:pPr>
            <a:r>
              <a:rPr lang="ru-RU" sz="1600" dirty="0" smtClean="0">
                <a:latin typeface="Arial" pitchFamily="34" charset="0"/>
                <a:ea typeface="Times New Roman"/>
                <a:cs typeface="Arial" pitchFamily="34" charset="0"/>
              </a:rPr>
              <a:t>       Удельный </a:t>
            </a:r>
            <a:r>
              <a:rPr lang="ru-RU" sz="1600" dirty="0">
                <a:latin typeface="Arial" pitchFamily="34" charset="0"/>
                <a:ea typeface="Times New Roman"/>
                <a:cs typeface="Arial" pitchFamily="34" charset="0"/>
              </a:rPr>
              <a:t>вес заключенных коллективных договоров составляет 87.6</a:t>
            </a:r>
            <a:r>
              <a:rPr lang="ru-RU" sz="1600" dirty="0" smtClean="0">
                <a:latin typeface="Arial" pitchFamily="34" charset="0"/>
                <a:ea typeface="Times New Roman"/>
                <a:cs typeface="Arial" pitchFamily="34" charset="0"/>
              </a:rPr>
              <a:t>%. </a:t>
            </a:r>
          </a:p>
          <a:p>
            <a:pPr algn="just">
              <a:spcAft>
                <a:spcPts val="0"/>
              </a:spcAft>
            </a:pPr>
            <a:r>
              <a:rPr lang="ru-RU" sz="1600" b="1" dirty="0" smtClean="0">
                <a:solidFill>
                  <a:srgbClr val="FF0000"/>
                </a:solidFill>
                <a:latin typeface="Arial" pitchFamily="34" charset="0"/>
                <a:ea typeface="Times New Roman"/>
                <a:cs typeface="Arial" pitchFamily="34" charset="0"/>
              </a:rPr>
              <a:t>       </a:t>
            </a:r>
            <a:r>
              <a:rPr lang="ru-RU" sz="1600" b="1" dirty="0" smtClean="0">
                <a:solidFill>
                  <a:srgbClr val="C00000"/>
                </a:solidFill>
                <a:latin typeface="Arial" pitchFamily="34" charset="0"/>
                <a:ea typeface="Times New Roman"/>
                <a:cs typeface="Arial" pitchFamily="34" charset="0"/>
              </a:rPr>
              <a:t>85</a:t>
            </a:r>
            <a:r>
              <a:rPr lang="ru-RU" sz="1600" b="1" dirty="0" smtClean="0">
                <a:solidFill>
                  <a:srgbClr val="FF0000"/>
                </a:solidFill>
                <a:latin typeface="Arial" pitchFamily="34" charset="0"/>
                <a:ea typeface="Times New Roman"/>
                <a:cs typeface="Arial" pitchFamily="34" charset="0"/>
              </a:rPr>
              <a:t> </a:t>
            </a:r>
            <a:r>
              <a:rPr lang="ru-RU" sz="1600" dirty="0" smtClean="0">
                <a:latin typeface="Arial" pitchFamily="34" charset="0"/>
                <a:ea typeface="Times New Roman"/>
                <a:cs typeface="Arial" pitchFamily="34" charset="0"/>
              </a:rPr>
              <a:t> </a:t>
            </a:r>
            <a:r>
              <a:rPr lang="ru-RU" sz="1600" dirty="0">
                <a:latin typeface="Arial" pitchFamily="34" charset="0"/>
                <a:ea typeface="Times New Roman"/>
                <a:cs typeface="Arial" pitchFamily="34" charset="0"/>
              </a:rPr>
              <a:t>первичных профсоюзных организаций имеют  коллективные договоры</a:t>
            </a:r>
            <a:r>
              <a:rPr lang="ru-RU" sz="1600" dirty="0" smtClean="0">
                <a:latin typeface="Arial" pitchFamily="34" charset="0"/>
                <a:ea typeface="Times New Roman"/>
                <a:cs typeface="Arial" pitchFamily="34" charset="0"/>
              </a:rPr>
              <a:t>.</a:t>
            </a:r>
          </a:p>
          <a:p>
            <a:pPr algn="just">
              <a:spcAft>
                <a:spcPts val="0"/>
              </a:spcAft>
            </a:pPr>
            <a:r>
              <a:rPr lang="ru-RU" sz="1600" b="1" dirty="0" smtClean="0">
                <a:solidFill>
                  <a:srgbClr val="C00000"/>
                </a:solidFill>
                <a:latin typeface="Arial" pitchFamily="34" charset="0"/>
                <a:ea typeface="Calibri"/>
                <a:cs typeface="Arial" pitchFamily="34" charset="0"/>
              </a:rPr>
              <a:t>       2024г. - 44 коллективных договора.</a:t>
            </a:r>
            <a:endParaRPr lang="ru-RU" sz="1400" b="1" dirty="0">
              <a:solidFill>
                <a:srgbClr val="C00000"/>
              </a:solidFill>
              <a:latin typeface="Arial" pitchFamily="34" charset="0"/>
              <a:ea typeface="Calibri"/>
              <a:cs typeface="Arial" pitchFamily="34" charset="0"/>
            </a:endParaRPr>
          </a:p>
          <a:p>
            <a:r>
              <a:rPr lang="ru-RU" sz="1600" dirty="0" smtClean="0">
                <a:solidFill>
                  <a:srgbClr val="C00000"/>
                </a:solidFill>
                <a:latin typeface="Arial" pitchFamily="34" charset="0"/>
                <a:cs typeface="Arial" pitchFamily="34" charset="0"/>
              </a:rPr>
              <a:t>       </a:t>
            </a:r>
            <a:endParaRPr lang="ru-RU" sz="1600" dirty="0">
              <a:solidFill>
                <a:srgbClr val="C00000"/>
              </a:solidFill>
              <a:latin typeface="Arial" pitchFamily="34" charset="0"/>
              <a:cs typeface="Arial" pitchFamily="34" charset="0"/>
            </a:endParaRPr>
          </a:p>
        </p:txBody>
      </p:sp>
      <p:pic>
        <p:nvPicPr>
          <p:cNvPr id="3074" name="Picture 2" descr="C:\Users\ГПО\Desktop\КД 2024\ФОТО КД\wmyX2Ldch0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5412" y="4357694"/>
            <a:ext cx="3751050" cy="208652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ГПО\Desktop\КД 2024\ФОТО КД\6tN_2NKQ_aY.jpg"/>
          <p:cNvPicPr>
            <a:picLocks noChangeAspect="1" noChangeArrowheads="1"/>
          </p:cNvPicPr>
          <p:nvPr/>
        </p:nvPicPr>
        <p:blipFill>
          <a:blip r:embed="rId3" cstate="print">
            <a:extLst>
              <a:ext uri="{28A0092B-C50C-407E-A947-70E740481C1C}">
                <a14:useLocalDpi xmlns:a14="http://schemas.microsoft.com/office/drawing/2010/main" val="0"/>
              </a:ext>
            </a:extLst>
          </a:blip>
          <a:srcRect l="3005" r="8362" b="3516"/>
          <a:stretch>
            <a:fillRect/>
          </a:stretch>
        </p:blipFill>
        <p:spPr bwMode="auto">
          <a:xfrm>
            <a:off x="500034" y="4357694"/>
            <a:ext cx="4429156" cy="20717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ГПО\Desktop\КД 2024\ФОТО КД\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034" y="1214422"/>
            <a:ext cx="2696774" cy="2928958"/>
          </a:xfrm>
          <a:prstGeom prst="rect">
            <a:avLst/>
          </a:prstGeom>
          <a:noFill/>
          <a:extLst>
            <a:ext uri="{909E8E84-426E-40DD-AFC4-6F175D3DCCD1}">
              <a14:hiddenFill xmlns:a14="http://schemas.microsoft.com/office/drawing/2010/main">
                <a:solidFill>
                  <a:srgbClr val="FFFFFF"/>
                </a:solidFill>
              </a14:hiddenFill>
            </a:ext>
          </a:extLst>
        </p:spPr>
      </p:pic>
      <p:pic>
        <p:nvPicPr>
          <p:cNvPr id="8" name="Изображение 2" descr="photo62998"/>
          <p:cNvPicPr>
            <a:picLocks noChangeAspect="1"/>
          </p:cNvPicPr>
          <p:nvPr/>
        </p:nvPicPr>
        <p:blipFill>
          <a:blip r:embed="rId5" cstate="print"/>
          <a:srcRect l="14662" t="-91" r="14586" b="7699"/>
          <a:stretch>
            <a:fillRect/>
          </a:stretch>
        </p:blipFill>
        <p:spPr>
          <a:xfrm>
            <a:off x="7572396" y="214290"/>
            <a:ext cx="1000136" cy="1000108"/>
          </a:xfrm>
          <a:prstGeom prst="rect">
            <a:avLst/>
          </a:prstGeom>
        </p:spPr>
      </p:pic>
    </p:spTree>
    <p:extLst>
      <p:ext uri="{BB962C8B-B14F-4D97-AF65-F5344CB8AC3E}">
        <p14:creationId xmlns:p14="http://schemas.microsoft.com/office/powerpoint/2010/main" val="1646394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14290"/>
            <a:ext cx="7139136" cy="526286"/>
          </a:xfrm>
        </p:spPr>
        <p:txBody>
          <a:bodyPr>
            <a:normAutofit fontScale="90000"/>
          </a:bodyPr>
          <a:lstStyle/>
          <a:p>
            <a:pPr>
              <a:lnSpc>
                <a:spcPct val="115000"/>
              </a:lnSpc>
            </a:pPr>
            <a:r>
              <a:rPr lang="ru-RU" sz="2400" b="1" dirty="0" smtClean="0">
                <a:latin typeface="Times New Roman"/>
                <a:ea typeface="Times New Roman"/>
                <a:cs typeface="Times New Roman"/>
              </a:rPr>
              <a:t/>
            </a:r>
            <a:br>
              <a:rPr lang="ru-RU" sz="2400" b="1" dirty="0" smtClean="0">
                <a:latin typeface="Times New Roman"/>
                <a:ea typeface="Times New Roman"/>
                <a:cs typeface="Times New Roman"/>
              </a:rPr>
            </a:br>
            <a:r>
              <a:rPr lang="ru-RU" sz="2400" b="1" cap="all" dirty="0" smtClean="0">
                <a:ea typeface="Times New Roman"/>
                <a:cs typeface="Times New Roman"/>
              </a:rPr>
              <a:t>Правозащитная деятельность</a:t>
            </a:r>
            <a:r>
              <a:rPr lang="ru-RU" sz="2000" cap="all" dirty="0">
                <a:ea typeface="Calibri"/>
                <a:cs typeface="Times New Roman"/>
              </a:rPr>
              <a:t/>
            </a:r>
            <a:br>
              <a:rPr lang="ru-RU" sz="2000" cap="all" dirty="0">
                <a:ea typeface="Calibri"/>
                <a:cs typeface="Times New Roman"/>
              </a:rPr>
            </a:br>
            <a:endParaRPr lang="ru-RU" sz="2400" cap="all" dirty="0">
              <a:cs typeface="Arial" pitchFamily="34" charset="0"/>
            </a:endParaRPr>
          </a:p>
        </p:txBody>
      </p:sp>
      <p:sp>
        <p:nvSpPr>
          <p:cNvPr id="3" name="Прямоугольник 2"/>
          <p:cNvSpPr/>
          <p:nvPr/>
        </p:nvSpPr>
        <p:spPr>
          <a:xfrm>
            <a:off x="428596" y="928670"/>
            <a:ext cx="5286412" cy="1092607"/>
          </a:xfrm>
          <a:prstGeom prst="rect">
            <a:avLst/>
          </a:prstGeom>
        </p:spPr>
        <p:txBody>
          <a:bodyPr wrap="square">
            <a:spAutoFit/>
          </a:bodyPr>
          <a:lstStyle/>
          <a:p>
            <a:pPr marL="268288" indent="-268288">
              <a:buFont typeface="Wingdings" pitchFamily="2" charset="2"/>
              <a:buChar char="ü"/>
            </a:pPr>
            <a:r>
              <a:rPr lang="ru-RU" sz="1500" dirty="0" smtClean="0">
                <a:solidFill>
                  <a:srgbClr val="C00000"/>
                </a:solidFill>
                <a:latin typeface="Times New Roman" pitchFamily="18" charset="0"/>
                <a:ea typeface="Calibri"/>
                <a:cs typeface="Times New Roman" pitchFamily="18" charset="0"/>
              </a:rPr>
              <a:t>Региональная  </a:t>
            </a:r>
            <a:r>
              <a:rPr lang="ru-RU" sz="1500" dirty="0">
                <a:solidFill>
                  <a:srgbClr val="C00000"/>
                </a:solidFill>
                <a:latin typeface="Times New Roman" pitchFamily="18" charset="0"/>
                <a:ea typeface="Calibri"/>
                <a:cs typeface="Times New Roman" pitchFamily="18" charset="0"/>
              </a:rPr>
              <a:t>проверка-акция </a:t>
            </a:r>
            <a:r>
              <a:rPr lang="ru-RU" sz="1500" b="1" dirty="0">
                <a:solidFill>
                  <a:srgbClr val="C00000"/>
                </a:solidFill>
                <a:latin typeface="Times New Roman" pitchFamily="18" charset="0"/>
                <a:ea typeface="Calibri"/>
                <a:cs typeface="Times New Roman" pitchFamily="18" charset="0"/>
              </a:rPr>
              <a:t>«Отпуска и компенсация стоимости проезда к месту их проведения и обратно – </a:t>
            </a:r>
            <a:endParaRPr lang="ru-RU" sz="1500" b="1" dirty="0" smtClean="0">
              <a:solidFill>
                <a:srgbClr val="C00000"/>
              </a:solidFill>
              <a:latin typeface="Times New Roman" pitchFamily="18" charset="0"/>
              <a:ea typeface="Calibri"/>
              <a:cs typeface="Times New Roman" pitchFamily="18" charset="0"/>
            </a:endParaRPr>
          </a:p>
          <a:p>
            <a:pPr marL="268288" indent="-268288"/>
            <a:r>
              <a:rPr lang="ru-RU" sz="1500" b="1" dirty="0" smtClean="0">
                <a:solidFill>
                  <a:srgbClr val="C00000"/>
                </a:solidFill>
                <a:latin typeface="Times New Roman" pitchFamily="18" charset="0"/>
                <a:ea typeface="Calibri"/>
                <a:cs typeface="Times New Roman" pitchFamily="18" charset="0"/>
              </a:rPr>
              <a:t>	по </a:t>
            </a:r>
            <a:r>
              <a:rPr lang="ru-RU" sz="1500" b="1" dirty="0">
                <a:solidFill>
                  <a:srgbClr val="C00000"/>
                </a:solidFill>
                <a:latin typeface="Times New Roman" pitchFamily="18" charset="0"/>
                <a:ea typeface="Calibri"/>
                <a:cs typeface="Times New Roman" pitchFamily="18" charset="0"/>
              </a:rPr>
              <a:t>закону</a:t>
            </a:r>
            <a:r>
              <a:rPr lang="ru-RU" sz="1500" b="1" dirty="0" smtClean="0">
                <a:solidFill>
                  <a:srgbClr val="C00000"/>
                </a:solidFill>
                <a:latin typeface="Times New Roman" pitchFamily="18" charset="0"/>
                <a:ea typeface="Calibri"/>
                <a:cs typeface="Times New Roman" pitchFamily="18" charset="0"/>
              </a:rPr>
              <a:t>»</a:t>
            </a:r>
          </a:p>
          <a:p>
            <a:pPr marL="268288" indent="-268288">
              <a:buFont typeface="Wingdings" pitchFamily="2" charset="2"/>
              <a:buChar char="ü"/>
            </a:pPr>
            <a:endParaRPr lang="ru-RU" sz="600" b="1" dirty="0" smtClean="0">
              <a:solidFill>
                <a:srgbClr val="C00000"/>
              </a:solidFill>
              <a:latin typeface="Times New Roman"/>
              <a:ea typeface="Calibri"/>
            </a:endParaRPr>
          </a:p>
          <a:p>
            <a:pPr marL="268288" indent="-268288">
              <a:buFont typeface="Wingdings" pitchFamily="2" charset="2"/>
              <a:buChar char="ü"/>
            </a:pPr>
            <a:r>
              <a:rPr lang="ru-RU" sz="1400" b="1" dirty="0" smtClean="0">
                <a:solidFill>
                  <a:srgbClr val="C00000"/>
                </a:solidFill>
                <a:latin typeface="Times New Roman"/>
                <a:ea typeface="Calibri"/>
              </a:rPr>
              <a:t>«Проверь свой расчетный лист» </a:t>
            </a:r>
            <a:endParaRPr lang="ru-RU" sz="1400" dirty="0">
              <a:latin typeface="Times New Roman" pitchFamily="18" charset="0"/>
              <a:cs typeface="Times New Roman" pitchFamily="18" charset="0"/>
            </a:endParaRPr>
          </a:p>
        </p:txBody>
      </p:sp>
      <p:pic>
        <p:nvPicPr>
          <p:cNvPr id="4098" name="Picture 2" descr="C:\Users\ГПО\Desktop\2023 год\ПРОВЕРКИ 2023\Итоги тар. и нагрузки\Наша проверка  октябрь 2023\W6G4LLeyl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9" y="4123425"/>
            <a:ext cx="3429023" cy="24488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7158" y="2214554"/>
            <a:ext cx="5286412" cy="1600438"/>
          </a:xfrm>
          <a:prstGeom prst="rect">
            <a:avLst/>
          </a:prstGeom>
          <a:noFill/>
        </p:spPr>
        <p:txBody>
          <a:bodyPr wrap="square" rtlCol="0">
            <a:spAutoFit/>
          </a:bodyPr>
          <a:lstStyle/>
          <a:p>
            <a:r>
              <a:rPr lang="ru-RU" sz="1400" b="1" u="sng" dirty="0" smtClean="0">
                <a:latin typeface="Times New Roman" pitchFamily="18" charset="0"/>
                <a:cs typeface="Times New Roman" pitchFamily="18" charset="0"/>
              </a:rPr>
              <a:t>П</a:t>
            </a:r>
            <a:r>
              <a:rPr lang="ru-RU" sz="1400" b="1" u="sng" dirty="0" smtClean="0">
                <a:latin typeface="Times New Roman" pitchFamily="18" charset="0"/>
                <a:ea typeface="Calibri"/>
                <a:cs typeface="Times New Roman" pitchFamily="18" charset="0"/>
              </a:rPr>
              <a:t>омощь </a:t>
            </a:r>
            <a:r>
              <a:rPr lang="ru-RU" sz="1400" b="1" u="sng" dirty="0">
                <a:latin typeface="Times New Roman" pitchFamily="18" charset="0"/>
                <a:ea typeface="Calibri"/>
                <a:cs typeface="Times New Roman" pitchFamily="18" charset="0"/>
              </a:rPr>
              <a:t>членам профсоюза по оформлению материалов в </a:t>
            </a:r>
            <a:r>
              <a:rPr lang="ru-RU" sz="1400" b="1" u="sng" dirty="0" smtClean="0">
                <a:latin typeface="Times New Roman" pitchFamily="18" charset="0"/>
                <a:ea typeface="Calibri"/>
                <a:cs typeface="Times New Roman" pitchFamily="18" charset="0"/>
              </a:rPr>
              <a:t>суд</a:t>
            </a:r>
            <a:r>
              <a:rPr lang="ru-RU" sz="1400" b="1" dirty="0" smtClean="0">
                <a:latin typeface="Times New Roman" pitchFamily="18" charset="0"/>
                <a:ea typeface="Calibri"/>
                <a:cs typeface="Times New Roman" pitchFamily="18" charset="0"/>
              </a:rPr>
              <a:t>:</a:t>
            </a:r>
          </a:p>
          <a:p>
            <a:pPr marL="285750" indent="-285750">
              <a:buFontTx/>
              <a:buChar char="-"/>
            </a:pPr>
            <a:r>
              <a:rPr lang="ru-RU" sz="1400" dirty="0" smtClean="0">
                <a:solidFill>
                  <a:srgbClr val="000000"/>
                </a:solidFill>
                <a:latin typeface="Times New Roman" pitchFamily="18" charset="0"/>
                <a:ea typeface="Times New Roman"/>
                <a:cs typeface="Times New Roman" pitchFamily="18" charset="0"/>
              </a:rPr>
              <a:t>о  </a:t>
            </a:r>
            <a:r>
              <a:rPr lang="ru-RU" sz="1400" dirty="0">
                <a:solidFill>
                  <a:srgbClr val="000000"/>
                </a:solidFill>
                <a:latin typeface="Times New Roman" pitchFamily="18" charset="0"/>
                <a:ea typeface="Times New Roman"/>
                <a:cs typeface="Times New Roman" pitchFamily="18" charset="0"/>
              </a:rPr>
              <a:t>взыскании компенсации стоимости проезда к месту отдыха, </a:t>
            </a:r>
            <a:r>
              <a:rPr lang="ru-RU" sz="1400" dirty="0" smtClean="0">
                <a:solidFill>
                  <a:srgbClr val="000000"/>
                </a:solidFill>
                <a:latin typeface="Times New Roman" pitchFamily="18" charset="0"/>
                <a:ea typeface="Times New Roman"/>
                <a:cs typeface="Times New Roman" pitchFamily="18" charset="0"/>
              </a:rPr>
              <a:t>цена </a:t>
            </a:r>
            <a:r>
              <a:rPr lang="ru-RU" sz="1400" dirty="0">
                <a:solidFill>
                  <a:srgbClr val="000000"/>
                </a:solidFill>
                <a:latin typeface="Times New Roman" pitchFamily="18" charset="0"/>
                <a:ea typeface="Times New Roman"/>
                <a:cs typeface="Times New Roman" pitchFamily="18" charset="0"/>
              </a:rPr>
              <a:t>исков </a:t>
            </a:r>
            <a:r>
              <a:rPr lang="ru-RU" sz="1400" dirty="0" smtClean="0">
                <a:solidFill>
                  <a:srgbClr val="000000"/>
                </a:solidFill>
                <a:latin typeface="Times New Roman" pitchFamily="18" charset="0"/>
                <a:ea typeface="Times New Roman"/>
                <a:cs typeface="Times New Roman" pitchFamily="18" charset="0"/>
              </a:rPr>
              <a:t>более 60 000  </a:t>
            </a:r>
            <a:r>
              <a:rPr lang="ru-RU" sz="1400" dirty="0">
                <a:solidFill>
                  <a:srgbClr val="000000"/>
                </a:solidFill>
                <a:latin typeface="Times New Roman" pitchFamily="18" charset="0"/>
                <a:ea typeface="Times New Roman"/>
                <a:cs typeface="Times New Roman" pitchFamily="18" charset="0"/>
              </a:rPr>
              <a:t>рублей; </a:t>
            </a:r>
            <a:endParaRPr lang="ru-RU" sz="1400" dirty="0" smtClean="0">
              <a:solidFill>
                <a:srgbClr val="000000"/>
              </a:solidFill>
              <a:latin typeface="Times New Roman" pitchFamily="18" charset="0"/>
              <a:ea typeface="Times New Roman"/>
              <a:cs typeface="Times New Roman" pitchFamily="18" charset="0"/>
            </a:endParaRPr>
          </a:p>
          <a:p>
            <a:pPr marL="285750" indent="-285750">
              <a:buFontTx/>
              <a:buChar char="-"/>
            </a:pPr>
            <a:r>
              <a:rPr lang="ru-RU" sz="1400" dirty="0" smtClean="0">
                <a:solidFill>
                  <a:srgbClr val="000000"/>
                </a:solidFill>
                <a:latin typeface="Times New Roman" pitchFamily="18" charset="0"/>
                <a:ea typeface="Times New Roman"/>
                <a:cs typeface="Times New Roman" pitchFamily="18" charset="0"/>
              </a:rPr>
              <a:t>о  </a:t>
            </a:r>
            <a:r>
              <a:rPr lang="ru-RU" sz="1400" dirty="0">
                <a:solidFill>
                  <a:srgbClr val="000000"/>
                </a:solidFill>
                <a:latin typeface="Times New Roman" pitchFamily="18" charset="0"/>
                <a:ea typeface="Times New Roman"/>
                <a:cs typeface="Times New Roman" pitchFamily="18" charset="0"/>
              </a:rPr>
              <a:t>включении периодов в льготный (педагогический) стаж для назначения пенсии по </a:t>
            </a:r>
            <a:r>
              <a:rPr lang="ru-RU" sz="1400" dirty="0" smtClean="0">
                <a:solidFill>
                  <a:srgbClr val="000000"/>
                </a:solidFill>
                <a:latin typeface="Times New Roman" pitchFamily="18" charset="0"/>
                <a:ea typeface="Times New Roman"/>
                <a:cs typeface="Times New Roman" pitchFamily="18" charset="0"/>
              </a:rPr>
              <a:t>старости;</a:t>
            </a:r>
          </a:p>
          <a:p>
            <a:pPr marL="285750" indent="-285750">
              <a:buFontTx/>
              <a:buChar char="-"/>
            </a:pPr>
            <a:r>
              <a:rPr lang="ru-RU" sz="1400" dirty="0" smtClean="0">
                <a:solidFill>
                  <a:srgbClr val="000000"/>
                </a:solidFill>
                <a:latin typeface="Times New Roman" pitchFamily="18" charset="0"/>
                <a:ea typeface="Times New Roman"/>
                <a:cs typeface="Times New Roman" pitchFamily="18" charset="0"/>
              </a:rPr>
              <a:t>о </a:t>
            </a:r>
            <a:r>
              <a:rPr lang="ru-RU" sz="1400" dirty="0">
                <a:solidFill>
                  <a:srgbClr val="000000"/>
                </a:solidFill>
                <a:latin typeface="Times New Roman" pitchFamily="18" charset="0"/>
                <a:ea typeface="Times New Roman"/>
                <a:cs typeface="Times New Roman" pitchFamily="18" charset="0"/>
              </a:rPr>
              <a:t>взыскании пенсионных накоплений с </a:t>
            </a:r>
            <a:r>
              <a:rPr lang="ru-RU" sz="1400" dirty="0" smtClean="0">
                <a:solidFill>
                  <a:srgbClr val="000000"/>
                </a:solidFill>
                <a:latin typeface="Times New Roman" pitchFamily="18" charset="0"/>
                <a:ea typeface="Times New Roman"/>
                <a:cs typeface="Times New Roman" pitchFamily="18" charset="0"/>
              </a:rPr>
              <a:t>негосударственного пенсионного фонда.</a:t>
            </a:r>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6" name="TextBox 5"/>
          <p:cNvSpPr txBox="1"/>
          <p:nvPr/>
        </p:nvSpPr>
        <p:spPr>
          <a:xfrm>
            <a:off x="4643438" y="4500570"/>
            <a:ext cx="4143404" cy="2074414"/>
          </a:xfrm>
          <a:prstGeom prst="rect">
            <a:avLst/>
          </a:prstGeom>
          <a:noFill/>
        </p:spPr>
        <p:txBody>
          <a:bodyPr wrap="square" rtlCol="0">
            <a:spAutoFit/>
          </a:bodyPr>
          <a:lstStyle/>
          <a:p>
            <a:pPr algn="just">
              <a:lnSpc>
                <a:spcPct val="115000"/>
              </a:lnSpc>
              <a:spcAft>
                <a:spcPts val="0"/>
              </a:spcAft>
            </a:pPr>
            <a:r>
              <a:rPr lang="ru-RU" sz="1400" dirty="0" smtClean="0">
                <a:latin typeface="Times New Roman"/>
                <a:ea typeface="Calibri"/>
                <a:cs typeface="Times New Roman"/>
              </a:rPr>
              <a:t>       Экономическая </a:t>
            </a:r>
            <a:r>
              <a:rPr lang="ru-RU" sz="1400" dirty="0">
                <a:latin typeface="Times New Roman"/>
                <a:ea typeface="Calibri"/>
                <a:cs typeface="Times New Roman"/>
              </a:rPr>
              <a:t>эффективность соглашения за 2023г.составила </a:t>
            </a:r>
            <a:r>
              <a:rPr lang="ru-RU" sz="1400" b="1" dirty="0">
                <a:solidFill>
                  <a:srgbClr val="C00000"/>
                </a:solidFill>
                <a:latin typeface="Times New Roman"/>
                <a:ea typeface="Calibri"/>
                <a:cs typeface="Times New Roman"/>
              </a:rPr>
              <a:t>197 </a:t>
            </a:r>
            <a:r>
              <a:rPr lang="ru-RU" sz="1400" b="1" dirty="0" smtClean="0">
                <a:solidFill>
                  <a:srgbClr val="C00000"/>
                </a:solidFill>
                <a:latin typeface="Times New Roman"/>
                <a:ea typeface="Calibri"/>
                <a:cs typeface="Times New Roman"/>
              </a:rPr>
              <a:t>482,5 тыс.рублей </a:t>
            </a:r>
            <a:r>
              <a:rPr lang="ru-RU" sz="1400" b="1" dirty="0" smtClean="0">
                <a:solidFill>
                  <a:srgbClr val="C00000"/>
                </a:solidFill>
                <a:highlight>
                  <a:srgbClr val="FFFF00"/>
                </a:highlight>
                <a:latin typeface="Times New Roman"/>
                <a:ea typeface="Calibri"/>
                <a:cs typeface="Times New Roman"/>
              </a:rPr>
              <a:t> </a:t>
            </a:r>
            <a:endParaRPr lang="ru-RU" sz="1400" b="1" dirty="0">
              <a:solidFill>
                <a:srgbClr val="C00000"/>
              </a:solidFill>
              <a:ea typeface="Calibri"/>
              <a:cs typeface="Times New Roman"/>
            </a:endParaRPr>
          </a:p>
          <a:p>
            <a:pPr algn="just">
              <a:lnSpc>
                <a:spcPct val="115000"/>
              </a:lnSpc>
              <a:spcAft>
                <a:spcPts val="0"/>
              </a:spcAft>
            </a:pPr>
            <a:r>
              <a:rPr lang="ru-RU" sz="1400" dirty="0" smtClean="0">
                <a:latin typeface="Times New Roman"/>
                <a:ea typeface="Calibri"/>
                <a:cs typeface="Times New Roman"/>
              </a:rPr>
              <a:t>       Экономическая </a:t>
            </a:r>
            <a:r>
              <a:rPr lang="ru-RU" sz="1400" dirty="0">
                <a:latin typeface="Times New Roman"/>
                <a:ea typeface="Calibri"/>
                <a:cs typeface="Times New Roman"/>
              </a:rPr>
              <a:t>эффективность правозащитной работы за 2023г. составила </a:t>
            </a:r>
            <a:r>
              <a:rPr lang="ru-RU" sz="1400" dirty="0" smtClean="0">
                <a:latin typeface="Times New Roman"/>
                <a:ea typeface="Calibri"/>
                <a:cs typeface="Times New Roman"/>
              </a:rPr>
              <a:t>– </a:t>
            </a:r>
            <a:r>
              <a:rPr lang="ru-RU" sz="1400" b="1" dirty="0" smtClean="0">
                <a:solidFill>
                  <a:srgbClr val="C00000"/>
                </a:solidFill>
                <a:latin typeface="Times New Roman"/>
                <a:ea typeface="Calibri"/>
                <a:cs typeface="Times New Roman"/>
              </a:rPr>
              <a:t>2</a:t>
            </a:r>
            <a:r>
              <a:rPr lang="ru-RU" sz="1400" b="1" dirty="0">
                <a:solidFill>
                  <a:srgbClr val="C00000"/>
                </a:solidFill>
                <a:latin typeface="Times New Roman"/>
                <a:ea typeface="Calibri"/>
                <a:cs typeface="Times New Roman"/>
              </a:rPr>
              <a:t> </a:t>
            </a:r>
            <a:r>
              <a:rPr lang="ru-RU" sz="1400" b="1" dirty="0" smtClean="0">
                <a:solidFill>
                  <a:srgbClr val="C00000"/>
                </a:solidFill>
                <a:latin typeface="Times New Roman"/>
                <a:ea typeface="Calibri"/>
                <a:cs typeface="Times New Roman"/>
              </a:rPr>
              <a:t>317,5 тыс.рублей. </a:t>
            </a:r>
            <a:endParaRPr lang="ru-RU" sz="1400" b="1" dirty="0">
              <a:solidFill>
                <a:srgbClr val="C00000"/>
              </a:solidFill>
              <a:ea typeface="Calibri"/>
              <a:cs typeface="Times New Roman"/>
            </a:endParaRPr>
          </a:p>
          <a:p>
            <a:pPr algn="just">
              <a:lnSpc>
                <a:spcPct val="115000"/>
              </a:lnSpc>
              <a:spcAft>
                <a:spcPts val="0"/>
              </a:spcAft>
            </a:pPr>
            <a:r>
              <a:rPr lang="ru-RU" sz="1400" dirty="0" smtClean="0">
                <a:latin typeface="Times New Roman"/>
                <a:ea typeface="Calibri"/>
                <a:cs typeface="Times New Roman"/>
              </a:rPr>
              <a:t>       Экономическая </a:t>
            </a:r>
            <a:r>
              <a:rPr lang="ru-RU" sz="1400" dirty="0">
                <a:latin typeface="Times New Roman"/>
                <a:ea typeface="Calibri"/>
                <a:cs typeface="Times New Roman"/>
              </a:rPr>
              <a:t>эффективность соглашения и  правозащитной деятельности Архангельской городской организации в расчете на одного члена Профсоюза составила </a:t>
            </a:r>
            <a:r>
              <a:rPr lang="ru-RU" sz="1400" b="1" dirty="0">
                <a:solidFill>
                  <a:srgbClr val="C00000"/>
                </a:solidFill>
                <a:latin typeface="Times New Roman"/>
                <a:ea typeface="Calibri"/>
                <a:cs typeface="Times New Roman"/>
              </a:rPr>
              <a:t>127 099 рублей</a:t>
            </a:r>
            <a:r>
              <a:rPr lang="ru-RU" sz="1400" b="1" dirty="0" smtClean="0">
                <a:solidFill>
                  <a:srgbClr val="C00000"/>
                </a:solidFill>
                <a:latin typeface="Times New Roman"/>
                <a:ea typeface="Calibri"/>
                <a:cs typeface="Times New Roman"/>
              </a:rPr>
              <a:t>.</a:t>
            </a:r>
            <a:endParaRPr lang="ru-RU" sz="1400" b="1" dirty="0">
              <a:solidFill>
                <a:srgbClr val="C00000"/>
              </a:solidFill>
              <a:ea typeface="Calibri"/>
              <a:cs typeface="Times New Roman"/>
            </a:endParaRPr>
          </a:p>
        </p:txBody>
      </p:sp>
      <p:pic>
        <p:nvPicPr>
          <p:cNvPr id="10" name="Picture 3" descr="D:\Папки Надежды\Стол\ПрофЭдьютон 1-2023\xEm6a_yNQs4.jpg"/>
          <p:cNvPicPr>
            <a:picLocks noChangeAspect="1" noChangeArrowheads="1"/>
          </p:cNvPicPr>
          <p:nvPr/>
        </p:nvPicPr>
        <p:blipFill>
          <a:blip r:embed="rId3" cstate="print"/>
          <a:srcRect/>
          <a:stretch>
            <a:fillRect/>
          </a:stretch>
        </p:blipFill>
        <p:spPr bwMode="auto">
          <a:xfrm>
            <a:off x="5715008" y="1428736"/>
            <a:ext cx="3111720" cy="2840655"/>
          </a:xfrm>
          <a:prstGeom prst="rect">
            <a:avLst/>
          </a:prstGeom>
          <a:noFill/>
        </p:spPr>
      </p:pic>
      <p:pic>
        <p:nvPicPr>
          <p:cNvPr id="11" name="Изображение 2" descr="photo62998"/>
          <p:cNvPicPr>
            <a:picLocks noChangeAspect="1"/>
          </p:cNvPicPr>
          <p:nvPr/>
        </p:nvPicPr>
        <p:blipFill>
          <a:blip r:embed="rId4" cstate="print"/>
          <a:srcRect l="14662" t="-91" r="14586" b="7699"/>
          <a:stretch>
            <a:fillRect/>
          </a:stretch>
        </p:blipFill>
        <p:spPr>
          <a:xfrm>
            <a:off x="7572396" y="214290"/>
            <a:ext cx="1000136" cy="1000108"/>
          </a:xfrm>
          <a:prstGeom prst="rect">
            <a:avLst/>
          </a:prstGeom>
        </p:spPr>
      </p:pic>
    </p:spTree>
    <p:extLst>
      <p:ext uri="{BB962C8B-B14F-4D97-AF65-F5344CB8AC3E}">
        <p14:creationId xmlns:p14="http://schemas.microsoft.com/office/powerpoint/2010/main" val="180242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Папки Надежды\Стол\ПрофЭдьютон 1-2023\YUzd5FcLyxE.jpg"/>
          <p:cNvPicPr>
            <a:picLocks noChangeAspect="1" noChangeArrowheads="1"/>
          </p:cNvPicPr>
          <p:nvPr/>
        </p:nvPicPr>
        <p:blipFill>
          <a:blip r:embed="rId2" cstate="print"/>
          <a:srcRect/>
          <a:stretch>
            <a:fillRect/>
          </a:stretch>
        </p:blipFill>
        <p:spPr bwMode="auto">
          <a:xfrm>
            <a:off x="5214942" y="3643314"/>
            <a:ext cx="3481893" cy="2881460"/>
          </a:xfrm>
          <a:prstGeom prst="rect">
            <a:avLst/>
          </a:prstGeom>
          <a:noFill/>
        </p:spPr>
      </p:pic>
      <p:pic>
        <p:nvPicPr>
          <p:cNvPr id="6" name="Picture 4" descr="D:\Папки Надежды\Стол\ПрофЭдьютон 1-2023\McxFJAGeZhI.jpg"/>
          <p:cNvPicPr>
            <a:picLocks noChangeAspect="1" noChangeArrowheads="1"/>
          </p:cNvPicPr>
          <p:nvPr/>
        </p:nvPicPr>
        <p:blipFill>
          <a:blip r:embed="rId3" cstate="print"/>
          <a:srcRect/>
          <a:stretch>
            <a:fillRect/>
          </a:stretch>
        </p:blipFill>
        <p:spPr bwMode="auto">
          <a:xfrm>
            <a:off x="285720" y="357166"/>
            <a:ext cx="3857652" cy="3071834"/>
          </a:xfrm>
          <a:prstGeom prst="rect">
            <a:avLst/>
          </a:prstGeom>
          <a:noFill/>
        </p:spPr>
      </p:pic>
      <p:pic>
        <p:nvPicPr>
          <p:cNvPr id="5" name="Picture 4" descr="D:\Папки Надежды\Стол\ПрофЭдьютон 1-2023\jwryN5L6gwM.jpg"/>
          <p:cNvPicPr>
            <a:picLocks noChangeAspect="1" noChangeArrowheads="1"/>
          </p:cNvPicPr>
          <p:nvPr/>
        </p:nvPicPr>
        <p:blipFill>
          <a:blip r:embed="rId4" cstate="print"/>
          <a:srcRect/>
          <a:stretch>
            <a:fillRect/>
          </a:stretch>
        </p:blipFill>
        <p:spPr bwMode="auto">
          <a:xfrm>
            <a:off x="357158" y="3969432"/>
            <a:ext cx="3857652" cy="2544336"/>
          </a:xfrm>
          <a:prstGeom prst="rect">
            <a:avLst/>
          </a:prstGeom>
          <a:noFill/>
        </p:spPr>
      </p:pic>
      <p:pic>
        <p:nvPicPr>
          <p:cNvPr id="7" name="Picture 2" descr="D:\Папки Надежды\Стол\ПрофЭдьютон 1-2023\ZkmfCSToGMs.jpg"/>
          <p:cNvPicPr>
            <a:picLocks noChangeAspect="1" noChangeArrowheads="1"/>
          </p:cNvPicPr>
          <p:nvPr/>
        </p:nvPicPr>
        <p:blipFill>
          <a:blip r:embed="rId5" cstate="print"/>
          <a:srcRect/>
          <a:stretch>
            <a:fillRect/>
          </a:stretch>
        </p:blipFill>
        <p:spPr bwMode="auto">
          <a:xfrm>
            <a:off x="4500562" y="714356"/>
            <a:ext cx="4209737" cy="2664296"/>
          </a:xfrm>
          <a:prstGeom prst="rect">
            <a:avLst/>
          </a:prstGeom>
          <a:noFill/>
        </p:spPr>
      </p:pic>
      <p:sp>
        <p:nvSpPr>
          <p:cNvPr id="8" name="TextBox 7"/>
          <p:cNvSpPr txBox="1"/>
          <p:nvPr/>
        </p:nvSpPr>
        <p:spPr>
          <a:xfrm>
            <a:off x="4572000" y="428604"/>
            <a:ext cx="1500198" cy="369332"/>
          </a:xfrm>
          <a:prstGeom prst="rect">
            <a:avLst/>
          </a:prstGeom>
          <a:noFill/>
        </p:spPr>
        <p:txBody>
          <a:bodyPr wrap="square" rtlCol="0">
            <a:spAutoFit/>
          </a:bodyPr>
          <a:lstStyle/>
          <a:p>
            <a:r>
              <a:rPr lang="ru-RU" dirty="0" smtClean="0"/>
              <a:t>01.04.2023</a:t>
            </a:r>
            <a:endParaRPr lang="ru-RU" dirty="0"/>
          </a:p>
        </p:txBody>
      </p:sp>
    </p:spTree>
    <p:extLst>
      <p:ext uri="{BB962C8B-B14F-4D97-AF65-F5344CB8AC3E}">
        <p14:creationId xmlns:p14="http://schemas.microsoft.com/office/powerpoint/2010/main" val="866583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404664"/>
            <a:ext cx="3571900" cy="792088"/>
          </a:xfrm>
        </p:spPr>
        <p:txBody>
          <a:bodyPr>
            <a:normAutofit/>
          </a:bodyPr>
          <a:lstStyle/>
          <a:p>
            <a:pPr>
              <a:lnSpc>
                <a:spcPct val="115000"/>
              </a:lnSpc>
            </a:pPr>
            <a:r>
              <a:rPr lang="ru-RU" sz="2800" b="1" cap="all" dirty="0">
                <a:ea typeface="Calibri"/>
                <a:cs typeface="Times New Roman"/>
              </a:rPr>
              <a:t>Охрана </a:t>
            </a:r>
            <a:r>
              <a:rPr lang="ru-RU" sz="2800" b="1" cap="all" dirty="0" smtClean="0">
                <a:ea typeface="Calibri"/>
                <a:cs typeface="Times New Roman"/>
              </a:rPr>
              <a:t>труда</a:t>
            </a:r>
            <a:endParaRPr lang="ru-RU" sz="2800" cap="all" dirty="0">
              <a:cs typeface="Arial" pitchFamily="34" charset="0"/>
            </a:endParaRPr>
          </a:p>
        </p:txBody>
      </p:sp>
      <p:pic>
        <p:nvPicPr>
          <p:cNvPr id="6" name="Picture 2" descr="D:\Папки Надежды\Стол\ПрофЭдьютон 1-2023\FGPjFO6k0NM.jpg"/>
          <p:cNvPicPr>
            <a:picLocks noChangeAspect="1" noChangeArrowheads="1"/>
          </p:cNvPicPr>
          <p:nvPr/>
        </p:nvPicPr>
        <p:blipFill>
          <a:blip r:embed="rId2" cstate="print"/>
          <a:srcRect/>
          <a:stretch>
            <a:fillRect/>
          </a:stretch>
        </p:blipFill>
        <p:spPr bwMode="auto">
          <a:xfrm>
            <a:off x="467544" y="1340768"/>
            <a:ext cx="3562945" cy="2467141"/>
          </a:xfrm>
          <a:prstGeom prst="rect">
            <a:avLst/>
          </a:prstGeom>
          <a:noFill/>
          <a:ln cap="sq">
            <a:solidFill>
              <a:schemeClr val="tx1"/>
            </a:solidFill>
          </a:ln>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558" y="3068960"/>
            <a:ext cx="2943015" cy="2158590"/>
          </a:xfrm>
          <a:prstGeom prst="rect">
            <a:avLst/>
          </a:prstGeom>
          <a:noFill/>
          <a:ln cap="sq">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ГПО\Desktop\2023 год\ПРОВЕРКИ 2023\Рабочее место проверка 2023\uo1jfMNzb6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1117" y="476672"/>
            <a:ext cx="335904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148255"/>
            <a:ext cx="1296144" cy="225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4148255"/>
            <a:ext cx="1439775" cy="23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4182323"/>
            <a:ext cx="1639821" cy="224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44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Папки Надежды\Стол\ПрофЭдьютон 1-2023\iFQGThrjfl0.jpg"/>
          <p:cNvPicPr>
            <a:picLocks noChangeAspect="1" noChangeArrowheads="1"/>
          </p:cNvPicPr>
          <p:nvPr/>
        </p:nvPicPr>
        <p:blipFill>
          <a:blip r:embed="rId2" cstate="print"/>
          <a:srcRect/>
          <a:stretch>
            <a:fillRect/>
          </a:stretch>
        </p:blipFill>
        <p:spPr bwMode="auto">
          <a:xfrm>
            <a:off x="357158" y="3643314"/>
            <a:ext cx="3840426" cy="2880320"/>
          </a:xfrm>
          <a:prstGeom prst="rect">
            <a:avLst/>
          </a:prstGeom>
          <a:noFill/>
        </p:spPr>
      </p:pic>
      <p:sp>
        <p:nvSpPr>
          <p:cNvPr id="2" name="Прямоугольник 1"/>
          <p:cNvSpPr/>
          <p:nvPr/>
        </p:nvSpPr>
        <p:spPr>
          <a:xfrm>
            <a:off x="357158" y="1142984"/>
            <a:ext cx="8286808" cy="2308324"/>
          </a:xfrm>
          <a:prstGeom prst="rect">
            <a:avLst/>
          </a:prstGeom>
        </p:spPr>
        <p:txBody>
          <a:bodyPr wrap="square">
            <a:spAutoFit/>
          </a:bodyPr>
          <a:lstStyle/>
          <a:p>
            <a:pPr lvl="0" algn="just" fontAlgn="base">
              <a:spcBef>
                <a:spcPct val="0"/>
              </a:spcBef>
              <a:spcAft>
                <a:spcPct val="0"/>
              </a:spcAft>
            </a:pPr>
            <a:r>
              <a:rPr lang="ru-RU" dirty="0" smtClean="0">
                <a:solidFill>
                  <a:prstClr val="black"/>
                </a:solidFill>
                <a:latin typeface="Times New Roman" pitchFamily="18" charset="0"/>
                <a:cs typeface="Times New Roman" pitchFamily="18" charset="0"/>
              </a:rPr>
              <a:t>       Со </a:t>
            </a:r>
            <a:r>
              <a:rPr lang="ru-RU" dirty="0">
                <a:solidFill>
                  <a:prstClr val="black"/>
                </a:solidFill>
                <a:latin typeface="Times New Roman" pitchFamily="18" charset="0"/>
                <a:cs typeface="Times New Roman" pitchFamily="18" charset="0"/>
              </a:rPr>
              <a:t>2 по 4 </a:t>
            </a:r>
            <a:r>
              <a:rPr lang="ru-RU" dirty="0" smtClean="0">
                <a:solidFill>
                  <a:prstClr val="black"/>
                </a:solidFill>
                <a:latin typeface="Times New Roman" pitchFamily="18" charset="0"/>
                <a:cs typeface="Times New Roman" pitchFamily="18" charset="0"/>
              </a:rPr>
              <a:t>июня 2023 года </a:t>
            </a:r>
            <a:r>
              <a:rPr lang="ru-RU" dirty="0">
                <a:solidFill>
                  <a:prstClr val="black"/>
                </a:solidFill>
                <a:latin typeface="Times New Roman" pitchFamily="18" charset="0"/>
                <a:cs typeface="Times New Roman" pitchFamily="18" charset="0"/>
              </a:rPr>
              <a:t>на стадионе </a:t>
            </a:r>
            <a:r>
              <a:rPr lang="ru-RU" dirty="0" smtClean="0">
                <a:solidFill>
                  <a:prstClr val="black"/>
                </a:solidFill>
                <a:latin typeface="Times New Roman" pitchFamily="18" charset="0"/>
                <a:cs typeface="Times New Roman" pitchFamily="18" charset="0"/>
              </a:rPr>
              <a:t>имени В.С.Кузина и в музее-заповеднике </a:t>
            </a:r>
            <a:r>
              <a:rPr lang="ru-RU" dirty="0">
                <a:solidFill>
                  <a:prstClr val="black"/>
                </a:solidFill>
                <a:latin typeface="Times New Roman" pitchFamily="18" charset="0"/>
                <a:cs typeface="Times New Roman" pitchFamily="18" charset="0"/>
              </a:rPr>
              <a:t>«Малые </a:t>
            </a:r>
            <a:r>
              <a:rPr lang="ru-RU" dirty="0" err="1">
                <a:solidFill>
                  <a:prstClr val="black"/>
                </a:solidFill>
                <a:latin typeface="Times New Roman" pitchFamily="18" charset="0"/>
                <a:cs typeface="Times New Roman" pitchFamily="18" charset="0"/>
              </a:rPr>
              <a:t>Корелы</a:t>
            </a:r>
            <a:r>
              <a:rPr lang="ru-RU" dirty="0">
                <a:solidFill>
                  <a:prstClr val="black"/>
                </a:solidFill>
                <a:latin typeface="Times New Roman" pitchFamily="18" charset="0"/>
                <a:cs typeface="Times New Roman" pitchFamily="18" charset="0"/>
              </a:rPr>
              <a:t>», в соответствии с Положением, утвержденным 27 февраля 2023 года министром образования Архангельской области и председателем Архангельской межрегиональной организацией Общероссийского Профсоюза образования, </a:t>
            </a:r>
            <a:r>
              <a:rPr lang="ru-RU" dirty="0">
                <a:latin typeface="Times New Roman" pitchFamily="18" charset="0"/>
                <a:cs typeface="Times New Roman" pitchFamily="18" charset="0"/>
              </a:rPr>
              <a:t>прошел</a:t>
            </a:r>
            <a:r>
              <a:rPr lang="ru-RU" b="1" dirty="0">
                <a:solidFill>
                  <a:srgbClr val="C00000"/>
                </a:solidFill>
                <a:latin typeface="Times New Roman" pitchFamily="18" charset="0"/>
                <a:cs typeface="Times New Roman" pitchFamily="18" charset="0"/>
              </a:rPr>
              <a:t> региональный этап </a:t>
            </a:r>
            <a:r>
              <a:rPr lang="en-US" b="1" dirty="0">
                <a:solidFill>
                  <a:srgbClr val="C00000"/>
                </a:solidFill>
                <a:latin typeface="Times New Roman" pitchFamily="18" charset="0"/>
                <a:cs typeface="Times New Roman" pitchFamily="18" charset="0"/>
              </a:rPr>
              <a:t>XXX </a:t>
            </a:r>
            <a:r>
              <a:rPr lang="ru-RU" b="1" dirty="0">
                <a:solidFill>
                  <a:srgbClr val="C00000"/>
                </a:solidFill>
                <a:latin typeface="Times New Roman" pitchFamily="18" charset="0"/>
                <a:cs typeface="Times New Roman" pitchFamily="18" charset="0"/>
              </a:rPr>
              <a:t>Всероссийского туристического слета педагогов</a:t>
            </a:r>
            <a:r>
              <a:rPr lang="ru-RU" dirty="0">
                <a:solidFill>
                  <a:prstClr val="black"/>
                </a:solidFill>
                <a:latin typeface="Times New Roman" pitchFamily="18" charset="0"/>
                <a:cs typeface="Times New Roman" pitchFamily="18" charset="0"/>
              </a:rPr>
              <a:t>, в котором приняли участие 18 команд </a:t>
            </a:r>
            <a:r>
              <a:rPr lang="ru-RU" dirty="0" smtClean="0">
                <a:solidFill>
                  <a:prstClr val="black"/>
                </a:solidFill>
                <a:latin typeface="Times New Roman" pitchFamily="18" charset="0"/>
                <a:cs typeface="Times New Roman" pitchFamily="18" charset="0"/>
              </a:rPr>
              <a:t>( в том числе Архангельск) – </a:t>
            </a:r>
            <a:r>
              <a:rPr lang="ru-RU" dirty="0">
                <a:solidFill>
                  <a:prstClr val="black"/>
                </a:solidFill>
                <a:latin typeface="Times New Roman" pitchFamily="18" charset="0"/>
                <a:cs typeface="Times New Roman" pitchFamily="18" charset="0"/>
              </a:rPr>
              <a:t>порядка 90 педагогических работников из 13 муниципальных образований Архангельской области! </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314" y="3643314"/>
            <a:ext cx="3857652" cy="289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Изображение 2" descr="photo62998"/>
          <p:cNvPicPr>
            <a:picLocks noChangeAspect="1"/>
          </p:cNvPicPr>
          <p:nvPr/>
        </p:nvPicPr>
        <p:blipFill>
          <a:blip r:embed="rId4" cstate="print"/>
          <a:srcRect l="14662" t="-91" r="14586" b="7699"/>
          <a:stretch>
            <a:fillRect/>
          </a:stretch>
        </p:blipFill>
        <p:spPr>
          <a:xfrm>
            <a:off x="7643834" y="214290"/>
            <a:ext cx="1000136" cy="1000108"/>
          </a:xfrm>
          <a:prstGeom prst="rect">
            <a:avLst/>
          </a:prstGeom>
        </p:spPr>
      </p:pic>
    </p:spTree>
    <p:extLst>
      <p:ext uri="{BB962C8B-B14F-4D97-AF65-F5344CB8AC3E}">
        <p14:creationId xmlns:p14="http://schemas.microsoft.com/office/powerpoint/2010/main" val="122659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Папки Надежды\Стол\ПрофЭдьютон 1-2023\4aAKFUUAdm0.jpg"/>
          <p:cNvPicPr>
            <a:picLocks noChangeAspect="1" noChangeArrowheads="1"/>
          </p:cNvPicPr>
          <p:nvPr/>
        </p:nvPicPr>
        <p:blipFill>
          <a:blip r:embed="rId2" cstate="print"/>
          <a:srcRect/>
          <a:stretch>
            <a:fillRect/>
          </a:stretch>
        </p:blipFill>
        <p:spPr bwMode="auto">
          <a:xfrm>
            <a:off x="357158" y="3714752"/>
            <a:ext cx="3940534" cy="2786082"/>
          </a:xfrm>
          <a:prstGeom prst="rect">
            <a:avLst/>
          </a:prstGeom>
          <a:noFill/>
          <a:ln>
            <a:solidFill>
              <a:schemeClr val="tx1">
                <a:lumMod val="50000"/>
                <a:lumOff val="50000"/>
                <a:alpha val="50000"/>
              </a:schemeClr>
            </a:solidFill>
          </a:ln>
        </p:spPr>
      </p:pic>
      <p:pic>
        <p:nvPicPr>
          <p:cNvPr id="21507" name="Picture 3" descr="D:\Папки Надежды\Стол\ПрофЭдьютон 1-2023\-COetZNyXC4.jpg"/>
          <p:cNvPicPr>
            <a:picLocks noChangeAspect="1" noChangeArrowheads="1"/>
          </p:cNvPicPr>
          <p:nvPr/>
        </p:nvPicPr>
        <p:blipFill>
          <a:blip r:embed="rId3" cstate="print"/>
          <a:srcRect/>
          <a:stretch>
            <a:fillRect/>
          </a:stretch>
        </p:blipFill>
        <p:spPr bwMode="auto">
          <a:xfrm>
            <a:off x="4714876" y="285728"/>
            <a:ext cx="4011384" cy="4173695"/>
          </a:xfrm>
          <a:prstGeom prst="rect">
            <a:avLst/>
          </a:prstGeom>
          <a:noFill/>
          <a:ln w="6350">
            <a:solidFill>
              <a:schemeClr val="tx1">
                <a:lumMod val="50000"/>
                <a:lumOff val="50000"/>
                <a:alpha val="50000"/>
              </a:schemeClr>
            </a:solidFill>
          </a:ln>
        </p:spPr>
      </p:pic>
      <p:pic>
        <p:nvPicPr>
          <p:cNvPr id="21508" name="Picture 4" descr="D:\Папки Надежды\Стол\ПрофЭдьютон 1-2023\fqVY1y4r9_0.jpg"/>
          <p:cNvPicPr>
            <a:picLocks noChangeAspect="1" noChangeArrowheads="1"/>
          </p:cNvPicPr>
          <p:nvPr/>
        </p:nvPicPr>
        <p:blipFill>
          <a:blip r:embed="rId4" cstate="print"/>
          <a:srcRect/>
          <a:stretch>
            <a:fillRect/>
          </a:stretch>
        </p:blipFill>
        <p:spPr bwMode="auto">
          <a:xfrm>
            <a:off x="1428728" y="285728"/>
            <a:ext cx="2903578" cy="3212976"/>
          </a:xfrm>
          <a:prstGeom prst="rect">
            <a:avLst/>
          </a:prstGeom>
          <a:noFill/>
        </p:spPr>
      </p:pic>
      <p:pic>
        <p:nvPicPr>
          <p:cNvPr id="21509" name="Picture 5" descr="D:\Папки Надежды\Стол\ПрофЭдьютон 1-2023\KL1z_0zx6iM.jpg"/>
          <p:cNvPicPr>
            <a:picLocks noChangeAspect="1" noChangeArrowheads="1"/>
          </p:cNvPicPr>
          <p:nvPr/>
        </p:nvPicPr>
        <p:blipFill>
          <a:blip r:embed="rId5" cstate="print"/>
          <a:srcRect/>
          <a:stretch>
            <a:fillRect/>
          </a:stretch>
        </p:blipFill>
        <p:spPr bwMode="auto">
          <a:xfrm>
            <a:off x="4714876" y="4714884"/>
            <a:ext cx="4005108" cy="1802299"/>
          </a:xfrm>
          <a:prstGeom prst="rect">
            <a:avLst/>
          </a:prstGeom>
          <a:noFill/>
        </p:spPr>
      </p:pic>
      <p:sp>
        <p:nvSpPr>
          <p:cNvPr id="6" name="TextBox 5"/>
          <p:cNvSpPr txBox="1"/>
          <p:nvPr/>
        </p:nvSpPr>
        <p:spPr>
          <a:xfrm rot="16200000">
            <a:off x="-953159" y="1453170"/>
            <a:ext cx="3390076" cy="769441"/>
          </a:xfrm>
          <a:prstGeom prst="rect">
            <a:avLst/>
          </a:prstGeom>
          <a:noFill/>
        </p:spPr>
        <p:txBody>
          <a:bodyPr wrap="square" rtlCol="0">
            <a:spAutoFit/>
          </a:bodyPr>
          <a:lstStyle/>
          <a:p>
            <a:r>
              <a:rPr lang="ru-RU" sz="2200" b="1" dirty="0" smtClean="0">
                <a:solidFill>
                  <a:srgbClr val="C00000"/>
                </a:solidFill>
                <a:latin typeface="+mj-lt"/>
              </a:rPr>
              <a:t>«</a:t>
            </a:r>
            <a:r>
              <a:rPr lang="ru-RU" sz="2200" b="1" cap="all" dirty="0" smtClean="0">
                <a:solidFill>
                  <a:srgbClr val="C00000"/>
                </a:solidFill>
                <a:latin typeface="+mj-lt"/>
              </a:rPr>
              <a:t>Профсоюз – </a:t>
            </a:r>
          </a:p>
          <a:p>
            <a:r>
              <a:rPr lang="ru-RU" sz="2200" b="1" cap="all" dirty="0" smtClean="0">
                <a:solidFill>
                  <a:srgbClr val="C00000"/>
                </a:solidFill>
                <a:latin typeface="+mj-lt"/>
              </a:rPr>
              <a:t>территория здоровья</a:t>
            </a:r>
            <a:r>
              <a:rPr lang="ru-RU" sz="2200" b="1" dirty="0" smtClean="0">
                <a:solidFill>
                  <a:srgbClr val="C00000"/>
                </a:solidFill>
                <a:latin typeface="+mj-lt"/>
              </a:rPr>
              <a:t>»</a:t>
            </a:r>
            <a:endParaRPr lang="ru-RU" sz="2200" b="1" dirty="0">
              <a:solidFill>
                <a:srgbClr val="C00000"/>
              </a:solidFill>
              <a:latin typeface="+mj-lt"/>
            </a:endParaRPr>
          </a:p>
        </p:txBody>
      </p:sp>
    </p:spTree>
    <p:extLst>
      <p:ext uri="{BB962C8B-B14F-4D97-AF65-F5344CB8AC3E}">
        <p14:creationId xmlns:p14="http://schemas.microsoft.com/office/powerpoint/2010/main" val="373153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Папки Надежды\Стол\ПрофЭдьютон 1-2023\_1FMewdOYnY.jpg"/>
          <p:cNvPicPr>
            <a:picLocks noChangeAspect="1" noChangeArrowheads="1"/>
          </p:cNvPicPr>
          <p:nvPr/>
        </p:nvPicPr>
        <p:blipFill>
          <a:blip r:embed="rId2" cstate="print"/>
          <a:srcRect/>
          <a:stretch>
            <a:fillRect/>
          </a:stretch>
        </p:blipFill>
        <p:spPr bwMode="auto">
          <a:xfrm>
            <a:off x="857224" y="857232"/>
            <a:ext cx="7529532" cy="5387799"/>
          </a:xfrm>
          <a:prstGeom prst="rect">
            <a:avLst/>
          </a:prstGeom>
          <a:noFill/>
        </p:spPr>
      </p:pic>
      <p:sp>
        <p:nvSpPr>
          <p:cNvPr id="4" name="TextBox 3"/>
          <p:cNvSpPr txBox="1"/>
          <p:nvPr/>
        </p:nvSpPr>
        <p:spPr>
          <a:xfrm>
            <a:off x="500034" y="428604"/>
            <a:ext cx="8143932" cy="430887"/>
          </a:xfrm>
          <a:prstGeom prst="rect">
            <a:avLst/>
          </a:prstGeom>
          <a:noFill/>
        </p:spPr>
        <p:txBody>
          <a:bodyPr wrap="square" rtlCol="0">
            <a:spAutoFit/>
          </a:bodyPr>
          <a:lstStyle/>
          <a:p>
            <a:pPr algn="ctr"/>
            <a:r>
              <a:rPr lang="ru-RU" sz="2200" b="1" dirty="0" smtClean="0">
                <a:solidFill>
                  <a:srgbClr val="C00000"/>
                </a:solidFill>
                <a:latin typeface="+mj-lt"/>
              </a:rPr>
              <a:t>«</a:t>
            </a:r>
            <a:r>
              <a:rPr lang="ru-RU" sz="2200" b="1" cap="all" dirty="0" smtClean="0">
                <a:solidFill>
                  <a:srgbClr val="C00000"/>
                </a:solidFill>
                <a:latin typeface="+mj-lt"/>
              </a:rPr>
              <a:t>Профсоюз – территория здоровья</a:t>
            </a:r>
            <a:r>
              <a:rPr lang="ru-RU" sz="2200" b="1" dirty="0" smtClean="0">
                <a:solidFill>
                  <a:srgbClr val="C00000"/>
                </a:solidFill>
                <a:latin typeface="+mj-lt"/>
              </a:rPr>
              <a:t>»</a:t>
            </a:r>
            <a:endParaRPr lang="ru-RU" sz="2200" b="1" dirty="0">
              <a:solidFill>
                <a:srgbClr val="C00000"/>
              </a:solidFill>
              <a:latin typeface="+mj-lt"/>
            </a:endParaRPr>
          </a:p>
        </p:txBody>
      </p:sp>
    </p:spTree>
    <p:extLst>
      <p:ext uri="{BB962C8B-B14F-4D97-AF65-F5344CB8AC3E}">
        <p14:creationId xmlns:p14="http://schemas.microsoft.com/office/powerpoint/2010/main" val="1672146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Папки Надежды\Стол\ПрофЭдьютон 1-2023\0ChHlL4uaxY.jpg"/>
          <p:cNvPicPr>
            <a:picLocks noChangeAspect="1" noChangeArrowheads="1"/>
          </p:cNvPicPr>
          <p:nvPr/>
        </p:nvPicPr>
        <p:blipFill>
          <a:blip r:embed="rId2" cstate="print"/>
          <a:srcRect l="2041" t="8898" r="2041"/>
          <a:stretch>
            <a:fillRect/>
          </a:stretch>
        </p:blipFill>
        <p:spPr bwMode="auto">
          <a:xfrm>
            <a:off x="1142976" y="428604"/>
            <a:ext cx="3500462" cy="3049820"/>
          </a:xfrm>
          <a:prstGeom prst="rect">
            <a:avLst/>
          </a:prstGeom>
          <a:noFill/>
        </p:spPr>
      </p:pic>
      <p:pic>
        <p:nvPicPr>
          <p:cNvPr id="17411" name="Picture 3" descr="D:\Папки Надежды\Стол\ПрофЭдьютон 1-2023\DzUvpog_1tU.jpg"/>
          <p:cNvPicPr>
            <a:picLocks noChangeAspect="1" noChangeArrowheads="1"/>
          </p:cNvPicPr>
          <p:nvPr/>
        </p:nvPicPr>
        <p:blipFill>
          <a:blip r:embed="rId3" cstate="print"/>
          <a:srcRect/>
          <a:stretch>
            <a:fillRect/>
          </a:stretch>
        </p:blipFill>
        <p:spPr bwMode="auto">
          <a:xfrm>
            <a:off x="1214414" y="3500438"/>
            <a:ext cx="3643338" cy="3099265"/>
          </a:xfrm>
          <a:prstGeom prst="rect">
            <a:avLst/>
          </a:prstGeom>
          <a:noFill/>
        </p:spPr>
      </p:pic>
      <p:pic>
        <p:nvPicPr>
          <p:cNvPr id="9218" name="Picture 2" descr="D:\Папки Надежды\Стол\ПрофЭдьютон 1-2023\N9XaPZuUMWQ.jpg"/>
          <p:cNvPicPr>
            <a:picLocks noChangeAspect="1" noChangeArrowheads="1"/>
          </p:cNvPicPr>
          <p:nvPr/>
        </p:nvPicPr>
        <p:blipFill>
          <a:blip r:embed="rId4" cstate="print"/>
          <a:srcRect l="14251" t="11023" r="5589"/>
          <a:stretch>
            <a:fillRect/>
          </a:stretch>
        </p:blipFill>
        <p:spPr bwMode="auto">
          <a:xfrm>
            <a:off x="5500694" y="3643314"/>
            <a:ext cx="3286148" cy="2947240"/>
          </a:xfrm>
          <a:prstGeom prst="rect">
            <a:avLst/>
          </a:prstGeom>
          <a:noFill/>
        </p:spPr>
      </p:pic>
      <p:pic>
        <p:nvPicPr>
          <p:cNvPr id="5" name="Picture 2" descr="D:\Папки Надежды\Стол\ПрофЭдьютон 1-2023\MM2kwTu60bI.jpg"/>
          <p:cNvPicPr>
            <a:picLocks noChangeAspect="1" noChangeArrowheads="1"/>
          </p:cNvPicPr>
          <p:nvPr/>
        </p:nvPicPr>
        <p:blipFill>
          <a:blip r:embed="rId5" cstate="print"/>
          <a:srcRect/>
          <a:stretch>
            <a:fillRect/>
          </a:stretch>
        </p:blipFill>
        <p:spPr bwMode="auto">
          <a:xfrm>
            <a:off x="5143504" y="285728"/>
            <a:ext cx="3741517" cy="3182784"/>
          </a:xfrm>
          <a:prstGeom prst="rect">
            <a:avLst/>
          </a:prstGeom>
          <a:noFill/>
        </p:spPr>
      </p:pic>
      <p:sp>
        <p:nvSpPr>
          <p:cNvPr id="7" name="TextBox 6"/>
          <p:cNvSpPr txBox="1"/>
          <p:nvPr/>
        </p:nvSpPr>
        <p:spPr>
          <a:xfrm rot="16200000">
            <a:off x="-2591001" y="3218499"/>
            <a:ext cx="6215108" cy="492443"/>
          </a:xfrm>
          <a:prstGeom prst="rect">
            <a:avLst/>
          </a:prstGeom>
          <a:noFill/>
        </p:spPr>
        <p:txBody>
          <a:bodyPr wrap="square" rtlCol="0">
            <a:spAutoFit/>
          </a:bodyPr>
          <a:lstStyle/>
          <a:p>
            <a:pPr algn="ctr"/>
            <a:r>
              <a:rPr lang="ru-RU" sz="2600" b="1" dirty="0" smtClean="0">
                <a:solidFill>
                  <a:srgbClr val="C00000"/>
                </a:solidFill>
                <a:latin typeface="+mj-lt"/>
              </a:rPr>
              <a:t>«</a:t>
            </a:r>
            <a:r>
              <a:rPr lang="ru-RU" sz="2600" b="1" cap="all" dirty="0" smtClean="0">
                <a:solidFill>
                  <a:srgbClr val="C00000"/>
                </a:solidFill>
                <a:latin typeface="+mj-lt"/>
              </a:rPr>
              <a:t>Профсоюз – территория здоровья</a:t>
            </a:r>
            <a:r>
              <a:rPr lang="ru-RU" sz="2600" b="1" dirty="0" smtClean="0">
                <a:solidFill>
                  <a:srgbClr val="C00000"/>
                </a:solidFill>
                <a:latin typeface="+mj-lt"/>
              </a:rPr>
              <a:t>»</a:t>
            </a:r>
            <a:endParaRPr lang="ru-RU" sz="2600" b="1" dirty="0">
              <a:solidFill>
                <a:srgbClr val="C00000"/>
              </a:solidFill>
              <a:latin typeface="+mj-lt"/>
            </a:endParaRPr>
          </a:p>
        </p:txBody>
      </p:sp>
    </p:spTree>
    <p:extLst>
      <p:ext uri="{BB962C8B-B14F-4D97-AF65-F5344CB8AC3E}">
        <p14:creationId xmlns:p14="http://schemas.microsoft.com/office/powerpoint/2010/main" val="1756796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Папки Надежды\Стол\ПрофЭдьютон 1-2023\w6nThLvSk6o.jpg"/>
          <p:cNvPicPr>
            <a:picLocks noChangeAspect="1" noChangeArrowheads="1"/>
          </p:cNvPicPr>
          <p:nvPr/>
        </p:nvPicPr>
        <p:blipFill>
          <a:blip r:embed="rId2" cstate="print"/>
          <a:srcRect/>
          <a:stretch>
            <a:fillRect/>
          </a:stretch>
        </p:blipFill>
        <p:spPr bwMode="auto">
          <a:xfrm>
            <a:off x="6257278" y="2000240"/>
            <a:ext cx="2782717" cy="1749268"/>
          </a:xfrm>
          <a:prstGeom prst="rect">
            <a:avLst/>
          </a:prstGeom>
          <a:noFill/>
        </p:spPr>
      </p:pic>
      <p:pic>
        <p:nvPicPr>
          <p:cNvPr id="1026" name="Picture 2" descr="C:\Users\ГПО\Desktop\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4929198"/>
            <a:ext cx="1857388" cy="1762008"/>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2"/>
          <p:cNvPicPr>
            <a:picLocks noChangeAspect="1"/>
          </p:cNvPicPr>
          <p:nvPr/>
        </p:nvPicPr>
        <p:blipFill rotWithShape="1">
          <a:blip r:embed="rId4" cstate="print"/>
          <a:srcRect b="4802"/>
          <a:stretch>
            <a:fillRect/>
          </a:stretch>
        </p:blipFill>
        <p:spPr bwMode="auto">
          <a:xfrm>
            <a:off x="2714612" y="3786190"/>
            <a:ext cx="6072230" cy="2849795"/>
          </a:xfrm>
          <a:prstGeom prst="rect">
            <a:avLst/>
          </a:prstGeom>
          <a:noFill/>
          <a:ln w="9525">
            <a:noFill/>
            <a:miter lim="800000"/>
            <a:headEnd/>
            <a:tailEnd/>
          </a:ln>
        </p:spPr>
      </p:pic>
      <p:pic>
        <p:nvPicPr>
          <p:cNvPr id="6147" name="Рисунок 5" descr="https://detsad19.murm.prosadiki.ru/media/2018/10/15/1221657545/logotip_profsoyuza.png"/>
          <p:cNvPicPr>
            <a:picLocks noChangeAspect="1" noChangeArrowheads="1"/>
          </p:cNvPicPr>
          <p:nvPr/>
        </p:nvPicPr>
        <p:blipFill>
          <a:blip r:embed="rId5" cstate="print"/>
          <a:srcRect l="27303" t="12498" r="33223" b="12501"/>
          <a:stretch>
            <a:fillRect/>
          </a:stretch>
        </p:blipFill>
        <p:spPr bwMode="auto">
          <a:xfrm>
            <a:off x="500034" y="214290"/>
            <a:ext cx="571504" cy="857256"/>
          </a:xfrm>
          <a:prstGeom prst="rect">
            <a:avLst/>
          </a:prstGeom>
          <a:noFill/>
          <a:ln w="9525">
            <a:noFill/>
            <a:miter lim="800000"/>
            <a:headEnd/>
            <a:tailEnd/>
          </a:ln>
        </p:spPr>
      </p:pic>
      <p:sp>
        <p:nvSpPr>
          <p:cNvPr id="7" name="TextBox 6"/>
          <p:cNvSpPr txBox="1"/>
          <p:nvPr/>
        </p:nvSpPr>
        <p:spPr>
          <a:xfrm>
            <a:off x="1071538" y="357166"/>
            <a:ext cx="3886200" cy="584775"/>
          </a:xfrm>
          <a:prstGeom prst="rect">
            <a:avLst/>
          </a:prstGeom>
          <a:noFill/>
        </p:spPr>
        <p:txBody>
          <a:bodyPr wrap="square">
            <a:spAutoFit/>
          </a:bodyPr>
          <a:lstStyle/>
          <a:p>
            <a:pPr fontAlgn="base">
              <a:spcBef>
                <a:spcPct val="0"/>
              </a:spcBef>
              <a:spcAft>
                <a:spcPct val="0"/>
              </a:spcAft>
              <a:defRPr/>
            </a:pPr>
            <a:r>
              <a:rPr lang="ru-RU" sz="1600" b="1" dirty="0">
                <a:solidFill>
                  <a:srgbClr val="000000"/>
                </a:solidFill>
                <a:latin typeface="Arial Narrow" pitchFamily="34" charset="0"/>
              </a:rPr>
              <a:t>Архангельская городская организация </a:t>
            </a:r>
            <a:r>
              <a:rPr lang="ru-RU" sz="1600" b="1" dirty="0" smtClean="0">
                <a:solidFill>
                  <a:srgbClr val="000000"/>
                </a:solidFill>
                <a:latin typeface="Arial Narrow" pitchFamily="34" charset="0"/>
              </a:rPr>
              <a:t>Общероссийского профсоюза </a:t>
            </a:r>
            <a:r>
              <a:rPr lang="ru-RU" sz="1600" b="1" dirty="0">
                <a:solidFill>
                  <a:srgbClr val="000000"/>
                </a:solidFill>
                <a:latin typeface="Arial Narrow" pitchFamily="34" charset="0"/>
              </a:rPr>
              <a:t>образования</a:t>
            </a:r>
          </a:p>
        </p:txBody>
      </p:sp>
      <p:sp>
        <p:nvSpPr>
          <p:cNvPr id="2" name="Прямоугольник 1"/>
          <p:cNvSpPr/>
          <p:nvPr/>
        </p:nvSpPr>
        <p:spPr>
          <a:xfrm>
            <a:off x="428596" y="1428736"/>
            <a:ext cx="8286808" cy="4154984"/>
          </a:xfrm>
          <a:prstGeom prst="rect">
            <a:avLst/>
          </a:prstGeom>
        </p:spPr>
        <p:txBody>
          <a:bodyPr wrap="square">
            <a:spAutoFit/>
          </a:bodyPr>
          <a:lstStyle/>
          <a:p>
            <a:pPr marL="534988" lvl="0" indent="-534988">
              <a:buFont typeface="Wingdings" pitchFamily="2" charset="2"/>
              <a:buChar char="ü"/>
            </a:pPr>
            <a:r>
              <a:rPr lang="ru-RU" sz="3200" b="1" dirty="0" smtClean="0">
                <a:solidFill>
                  <a:schemeClr val="accent5">
                    <a:lumMod val="25000"/>
                  </a:schemeClr>
                </a:solidFill>
                <a:latin typeface="Calibri"/>
              </a:rPr>
              <a:t>Год «Педагога и наставника» </a:t>
            </a:r>
          </a:p>
          <a:p>
            <a:pPr marL="534988" lvl="0" indent="-534988"/>
            <a:endParaRPr lang="ru-RU" sz="2000" b="1" dirty="0">
              <a:solidFill>
                <a:schemeClr val="accent5">
                  <a:lumMod val="25000"/>
                </a:schemeClr>
              </a:solidFill>
              <a:latin typeface="Calibri"/>
            </a:endParaRPr>
          </a:p>
          <a:p>
            <a:pPr marL="534988" lvl="0" indent="-534988">
              <a:buFont typeface="Wingdings" pitchFamily="2" charset="2"/>
              <a:buChar char="ü"/>
            </a:pPr>
            <a:r>
              <a:rPr lang="ru-RU" sz="3200" b="1" dirty="0" smtClean="0">
                <a:solidFill>
                  <a:schemeClr val="accent5">
                    <a:lumMod val="25000"/>
                  </a:schemeClr>
                </a:solidFill>
                <a:latin typeface="Calibri"/>
              </a:rPr>
              <a:t>Год </a:t>
            </a:r>
            <a:r>
              <a:rPr lang="ru-RU" sz="3200" b="1" dirty="0">
                <a:solidFill>
                  <a:schemeClr val="accent5">
                    <a:lumMod val="25000"/>
                  </a:schemeClr>
                </a:solidFill>
                <a:latin typeface="Calibri"/>
              </a:rPr>
              <a:t>охраны труда </a:t>
            </a:r>
            <a:endParaRPr lang="ru-RU" sz="3200" b="1" dirty="0" smtClean="0">
              <a:solidFill>
                <a:schemeClr val="accent5">
                  <a:lumMod val="25000"/>
                </a:schemeClr>
              </a:solidFill>
              <a:latin typeface="Calibri"/>
            </a:endParaRPr>
          </a:p>
          <a:p>
            <a:pPr marL="534988" lvl="0" indent="-534988"/>
            <a:r>
              <a:rPr lang="ru-RU" sz="3200" b="1" dirty="0" smtClean="0">
                <a:solidFill>
                  <a:schemeClr val="accent5">
                    <a:lumMod val="25000"/>
                  </a:schemeClr>
                </a:solidFill>
                <a:latin typeface="Calibri"/>
              </a:rPr>
              <a:t>	в Архангельской области</a:t>
            </a:r>
          </a:p>
          <a:p>
            <a:pPr marL="534988" lvl="0" indent="-534988">
              <a:buFont typeface="Wingdings" pitchFamily="2" charset="2"/>
              <a:buChar char="ü"/>
            </a:pPr>
            <a:endParaRPr lang="ru-RU" sz="2000" b="1" dirty="0" smtClean="0">
              <a:solidFill>
                <a:schemeClr val="accent5">
                  <a:lumMod val="25000"/>
                </a:schemeClr>
              </a:solidFill>
              <a:latin typeface="Calibri"/>
            </a:endParaRPr>
          </a:p>
          <a:p>
            <a:pPr marL="534988" lvl="0" indent="-534988">
              <a:buFont typeface="Wingdings" pitchFamily="2" charset="2"/>
              <a:buChar char="ü"/>
            </a:pPr>
            <a:r>
              <a:rPr lang="ru-RU" sz="3200" b="1" dirty="0" smtClean="0">
                <a:solidFill>
                  <a:srgbClr val="DAEDEF">
                    <a:lumMod val="25000"/>
                  </a:srgbClr>
                </a:solidFill>
                <a:latin typeface="Calibri"/>
              </a:rPr>
              <a:t>Год </a:t>
            </a:r>
            <a:r>
              <a:rPr lang="ru-RU" sz="3200" b="1" dirty="0">
                <a:solidFill>
                  <a:srgbClr val="DAEDEF">
                    <a:lumMod val="25000"/>
                  </a:srgbClr>
                </a:solidFill>
                <a:latin typeface="Calibri"/>
              </a:rPr>
              <a:t>укрепления </a:t>
            </a:r>
            <a:r>
              <a:rPr lang="ru-RU" sz="3200" b="1" dirty="0" smtClean="0">
                <a:solidFill>
                  <a:srgbClr val="DAEDEF">
                    <a:lumMod val="25000"/>
                  </a:srgbClr>
                </a:solidFill>
                <a:latin typeface="Calibri"/>
              </a:rPr>
              <a:t>и </a:t>
            </a:r>
            <a:r>
              <a:rPr lang="ru-RU" sz="3200" b="1" dirty="0">
                <a:solidFill>
                  <a:srgbClr val="DAEDEF">
                    <a:lumMod val="25000"/>
                  </a:srgbClr>
                </a:solidFill>
                <a:latin typeface="Calibri"/>
              </a:rPr>
              <a:t>развития </a:t>
            </a:r>
            <a:endParaRPr lang="ru-RU" sz="3200" b="1" dirty="0" smtClean="0">
              <a:solidFill>
                <a:srgbClr val="DAEDEF">
                  <a:lumMod val="25000"/>
                </a:srgbClr>
              </a:solidFill>
              <a:latin typeface="Calibri"/>
            </a:endParaRPr>
          </a:p>
          <a:p>
            <a:pPr marL="534988" lvl="0" indent="-534988"/>
            <a:r>
              <a:rPr lang="ru-RU" sz="3200" b="1" dirty="0" smtClean="0">
                <a:solidFill>
                  <a:srgbClr val="DAEDEF">
                    <a:lumMod val="25000"/>
                  </a:srgbClr>
                </a:solidFill>
                <a:latin typeface="Calibri"/>
              </a:rPr>
              <a:t>	социального партнерства</a:t>
            </a:r>
            <a:endParaRPr lang="ru-RU" sz="3200" b="1" dirty="0">
              <a:solidFill>
                <a:srgbClr val="DAEDEF">
                  <a:lumMod val="25000"/>
                </a:srgbClr>
              </a:solidFill>
              <a:latin typeface="Calibri"/>
            </a:endParaRPr>
          </a:p>
          <a:p>
            <a:pPr lvl="0" algn="ctr"/>
            <a:endParaRPr lang="ru-RU" sz="3200" dirty="0">
              <a:solidFill>
                <a:schemeClr val="accent5">
                  <a:lumMod val="25000"/>
                </a:schemeClr>
              </a:solidFill>
              <a:latin typeface="Calibri"/>
            </a:endParaRPr>
          </a:p>
          <a:p>
            <a:pPr lvl="0"/>
            <a:endParaRPr lang="ru-RU" sz="3200" dirty="0">
              <a:solidFill>
                <a:schemeClr val="accent5">
                  <a:lumMod val="25000"/>
                </a:schemeClr>
              </a:solidFill>
              <a:latin typeface="Calibri"/>
            </a:endParaRPr>
          </a:p>
        </p:txBody>
      </p:sp>
      <p:pic>
        <p:nvPicPr>
          <p:cNvPr id="11" name="Изображение 2" descr="photo62998"/>
          <p:cNvPicPr>
            <a:picLocks noChangeAspect="1"/>
          </p:cNvPicPr>
          <p:nvPr/>
        </p:nvPicPr>
        <p:blipFill>
          <a:blip r:embed="rId6" cstate="print"/>
          <a:srcRect l="12940" t="5751" r="13732" b="7981"/>
          <a:stretch>
            <a:fillRect/>
          </a:stretch>
        </p:blipFill>
        <p:spPr>
          <a:xfrm>
            <a:off x="7643834" y="142852"/>
            <a:ext cx="1214446" cy="1071570"/>
          </a:xfrm>
          <a:prstGeom prst="rect">
            <a:avLst/>
          </a:prstGeom>
        </p:spPr>
      </p:pic>
    </p:spTree>
    <p:extLst>
      <p:ext uri="{BB962C8B-B14F-4D97-AF65-F5344CB8AC3E}">
        <p14:creationId xmlns:p14="http://schemas.microsoft.com/office/powerpoint/2010/main" val="1939215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Documents_2017\Рабочий стол\КОНЬКИ\коньки 13.02 в 13.00.jpg"/>
          <p:cNvPicPr>
            <a:picLocks noChangeAspect="1" noChangeArrowheads="1"/>
          </p:cNvPicPr>
          <p:nvPr/>
        </p:nvPicPr>
        <p:blipFill>
          <a:blip r:embed="rId2" cstate="print"/>
          <a:srcRect/>
          <a:stretch>
            <a:fillRect/>
          </a:stretch>
        </p:blipFill>
        <p:spPr bwMode="auto">
          <a:xfrm rot="20814526">
            <a:off x="949717" y="4612005"/>
            <a:ext cx="2443822" cy="1727911"/>
          </a:xfrm>
          <a:prstGeom prst="rect">
            <a:avLst/>
          </a:prstGeom>
          <a:noFill/>
        </p:spPr>
      </p:pic>
      <p:pic>
        <p:nvPicPr>
          <p:cNvPr id="1027" name="Picture 3" descr="D:\Папки Надежды\Стол\ПрофЭдьютон 1-2023\TYQKb2tvQew.jpg"/>
          <p:cNvPicPr>
            <a:picLocks noChangeAspect="1" noChangeArrowheads="1"/>
          </p:cNvPicPr>
          <p:nvPr/>
        </p:nvPicPr>
        <p:blipFill>
          <a:blip r:embed="rId3" cstate="print"/>
          <a:srcRect/>
          <a:stretch>
            <a:fillRect/>
          </a:stretch>
        </p:blipFill>
        <p:spPr bwMode="auto">
          <a:xfrm rot="20773180">
            <a:off x="3167096" y="4581362"/>
            <a:ext cx="2686190" cy="1724529"/>
          </a:xfrm>
          <a:prstGeom prst="rect">
            <a:avLst/>
          </a:prstGeom>
          <a:noFill/>
        </p:spPr>
      </p:pic>
      <p:pic>
        <p:nvPicPr>
          <p:cNvPr id="1026" name="Picture 2" descr="D:\Папки Надежды\Стол\ПрофЭдьютон 1-2023\zrxeSyBsBDY.jpg"/>
          <p:cNvPicPr>
            <a:picLocks noChangeAspect="1" noChangeArrowheads="1"/>
          </p:cNvPicPr>
          <p:nvPr/>
        </p:nvPicPr>
        <p:blipFill>
          <a:blip r:embed="rId4" cstate="print"/>
          <a:srcRect/>
          <a:stretch>
            <a:fillRect/>
          </a:stretch>
        </p:blipFill>
        <p:spPr bwMode="auto">
          <a:xfrm>
            <a:off x="5143504" y="1571612"/>
            <a:ext cx="3498752" cy="3016701"/>
          </a:xfrm>
          <a:prstGeom prst="rect">
            <a:avLst/>
          </a:prstGeom>
          <a:noFill/>
        </p:spPr>
      </p:pic>
      <p:pic>
        <p:nvPicPr>
          <p:cNvPr id="5" name="Picture 2" descr="D:\Папки Надежды\Стол\ПрофЭдьютон 1-2023\YO_d1vMJsNQ.jpg"/>
          <p:cNvPicPr>
            <a:picLocks noChangeAspect="1" noChangeArrowheads="1"/>
          </p:cNvPicPr>
          <p:nvPr/>
        </p:nvPicPr>
        <p:blipFill>
          <a:blip r:embed="rId5" cstate="print"/>
          <a:srcRect/>
          <a:stretch>
            <a:fillRect/>
          </a:stretch>
        </p:blipFill>
        <p:spPr bwMode="auto">
          <a:xfrm>
            <a:off x="285720" y="1071546"/>
            <a:ext cx="4583832" cy="2980265"/>
          </a:xfrm>
          <a:prstGeom prst="rect">
            <a:avLst/>
          </a:prstGeom>
          <a:noFill/>
        </p:spPr>
      </p:pic>
      <p:sp>
        <p:nvSpPr>
          <p:cNvPr id="6" name="TextBox 5"/>
          <p:cNvSpPr txBox="1"/>
          <p:nvPr/>
        </p:nvSpPr>
        <p:spPr>
          <a:xfrm>
            <a:off x="428596" y="357166"/>
            <a:ext cx="8286808" cy="523220"/>
          </a:xfrm>
          <a:prstGeom prst="rect">
            <a:avLst/>
          </a:prstGeom>
          <a:noFill/>
        </p:spPr>
        <p:txBody>
          <a:bodyPr wrap="square" rtlCol="0">
            <a:spAutoFit/>
          </a:bodyPr>
          <a:lstStyle/>
          <a:p>
            <a:pPr algn="ctr"/>
            <a:r>
              <a:rPr lang="ru-RU" sz="2800" b="1" dirty="0" smtClean="0">
                <a:solidFill>
                  <a:srgbClr val="C00000"/>
                </a:solidFill>
                <a:latin typeface="+mj-lt"/>
              </a:rPr>
              <a:t>«</a:t>
            </a:r>
            <a:r>
              <a:rPr lang="ru-RU" sz="2800" b="1" cap="all" dirty="0" smtClean="0">
                <a:solidFill>
                  <a:srgbClr val="C00000"/>
                </a:solidFill>
                <a:latin typeface="+mj-lt"/>
              </a:rPr>
              <a:t>Профсоюз – территория здоровья</a:t>
            </a:r>
            <a:r>
              <a:rPr lang="ru-RU" sz="2800" b="1" dirty="0" smtClean="0">
                <a:solidFill>
                  <a:srgbClr val="C00000"/>
                </a:solidFill>
                <a:latin typeface="+mj-lt"/>
              </a:rPr>
              <a:t>»</a:t>
            </a:r>
            <a:endParaRPr lang="ru-RU" sz="2800" b="1" dirty="0">
              <a:solidFill>
                <a:srgbClr val="C00000"/>
              </a:solidFill>
              <a:latin typeface="+mj-lt"/>
            </a:endParaRPr>
          </a:p>
        </p:txBody>
      </p:sp>
      <p:pic>
        <p:nvPicPr>
          <p:cNvPr id="2" name="Picture 2" descr="D:\Documents_2017\Рабочий стол\КОНЬКИ\коньки 7 и 8 марта.jpg"/>
          <p:cNvPicPr>
            <a:picLocks noChangeAspect="1" noChangeArrowheads="1"/>
          </p:cNvPicPr>
          <p:nvPr/>
        </p:nvPicPr>
        <p:blipFill>
          <a:blip r:embed="rId6" cstate="print"/>
          <a:srcRect/>
          <a:stretch>
            <a:fillRect/>
          </a:stretch>
        </p:blipFill>
        <p:spPr bwMode="auto">
          <a:xfrm rot="20719695">
            <a:off x="5821109" y="4565306"/>
            <a:ext cx="2424139" cy="1713994"/>
          </a:xfrm>
          <a:prstGeom prst="rect">
            <a:avLst/>
          </a:prstGeom>
          <a:noFill/>
        </p:spPr>
      </p:pic>
    </p:spTree>
    <p:extLst>
      <p:ext uri="{BB962C8B-B14F-4D97-AF65-F5344CB8AC3E}">
        <p14:creationId xmlns:p14="http://schemas.microsoft.com/office/powerpoint/2010/main" val="1172762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5984" y="571480"/>
            <a:ext cx="4032448" cy="430887"/>
          </a:xfrm>
          <a:prstGeom prst="rect">
            <a:avLst/>
          </a:prstGeom>
          <a:noFill/>
        </p:spPr>
        <p:txBody>
          <a:bodyPr wrap="square" rtlCol="0">
            <a:spAutoFit/>
          </a:bodyPr>
          <a:lstStyle/>
          <a:p>
            <a:r>
              <a:rPr lang="ru-RU" sz="2200" b="1" cap="all" dirty="0" smtClean="0">
                <a:solidFill>
                  <a:srgbClr val="C00000"/>
                </a:solidFill>
                <a:latin typeface="+mj-lt"/>
              </a:rPr>
              <a:t>Финансовая</a:t>
            </a:r>
            <a:r>
              <a:rPr lang="ru-RU" sz="2200" b="1" dirty="0" smtClean="0">
                <a:solidFill>
                  <a:srgbClr val="C00000"/>
                </a:solidFill>
                <a:latin typeface="+mj-lt"/>
              </a:rPr>
              <a:t> </a:t>
            </a:r>
            <a:r>
              <a:rPr lang="ru-RU" sz="2200" b="1" cap="all" dirty="0" smtClean="0">
                <a:solidFill>
                  <a:srgbClr val="C00000"/>
                </a:solidFill>
                <a:latin typeface="+mj-lt"/>
              </a:rPr>
              <a:t>деятельность</a:t>
            </a:r>
            <a:endParaRPr lang="ru-RU" sz="2200" b="1" cap="all" dirty="0">
              <a:solidFill>
                <a:srgbClr val="C00000"/>
              </a:solidFill>
              <a:latin typeface="+mj-lt"/>
            </a:endParaRPr>
          </a:p>
        </p:txBody>
      </p:sp>
      <p:sp>
        <p:nvSpPr>
          <p:cNvPr id="4" name="TextBox 3"/>
          <p:cNvSpPr txBox="1"/>
          <p:nvPr/>
        </p:nvSpPr>
        <p:spPr>
          <a:xfrm>
            <a:off x="2339752" y="2636912"/>
            <a:ext cx="449162" cy="369332"/>
          </a:xfrm>
          <a:prstGeom prst="rect">
            <a:avLst/>
          </a:prstGeom>
          <a:noFill/>
        </p:spPr>
        <p:txBody>
          <a:bodyPr wrap="none" rtlCol="0">
            <a:spAutoFit/>
          </a:bodyPr>
          <a:lstStyle/>
          <a:p>
            <a:r>
              <a:rPr lang="ru-RU" dirty="0" smtClean="0"/>
              <a:t>     </a:t>
            </a:r>
            <a:endParaRPr lang="ru-RU" dirty="0"/>
          </a:p>
        </p:txBody>
      </p:sp>
      <p:sp>
        <p:nvSpPr>
          <p:cNvPr id="2049" name="Rectangle 1"/>
          <p:cNvSpPr>
            <a:spLocks noChangeArrowheads="1"/>
          </p:cNvSpPr>
          <p:nvPr/>
        </p:nvSpPr>
        <p:spPr bwMode="auto">
          <a:xfrm>
            <a:off x="428596" y="1285860"/>
            <a:ext cx="8286808" cy="52322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Постоянный контроль за расходованием профсоюзных взносов и распределение средств по статьям в соответствии сметой доходов и расходов позволил эффективно распределять средства:</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на </a:t>
            </a: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обучение профсоюзного актива и членов профсоюза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израсходовано - 55 770 рублей</a:t>
            </a:r>
            <a:r>
              <a:rPr lang="ru-RU" sz="1600" dirty="0" smtClean="0">
                <a:latin typeface="Arial" pitchFamily="34" charset="0"/>
                <a:ea typeface="Times New Roman" pitchFamily="18" charset="0"/>
                <a:cs typeface="Arial" pitchFamily="34" charset="0"/>
              </a:rPr>
              <a:t>;</a:t>
            </a: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на </a:t>
            </a: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информационную работу</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использовано - 626 294 рублей</a:t>
            </a:r>
            <a:r>
              <a:rPr lang="ru-RU" sz="1600" dirty="0" smtClean="0">
                <a:latin typeface="Arial" pitchFamily="34" charset="0"/>
                <a:ea typeface="Times New Roman" pitchFamily="18" charset="0"/>
                <a:cs typeface="Arial" pitchFamily="34" charset="0"/>
              </a:rPr>
              <a:t>;</a:t>
            </a: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на </a:t>
            </a: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оздоровление</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работников через профсоюзные санатории Архангельской области через льготные санаторные путевки членам профсоюза и их членам семьи (10 и 9 членов семьи,  с профсоюзной скидкой, на спортивные и оздоровительные мероприятия для членов профсоюза (организация массовых катаний, спартакиада) выделено  251 280 рублей</a:t>
            </a:r>
            <a:r>
              <a:rPr lang="ru-RU" sz="1600" dirty="0" smtClean="0">
                <a:latin typeface="Arial" pitchFamily="34" charset="0"/>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на материальную помощь  членам профсоюза выделено 285 000 рублей,</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таким образом материальная помощь оказана 147 членам профсоюза ( и в декабре рассмотрены заявления  18  членов профсоюза на сумму 40 500 рублей.);</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на культурно-массовые, праздничные мероприятия для детей членов профсоюза (Акция, новогодние представления в культурных центрах) - более </a:t>
            </a: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2 357,0</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тыс.рублей.</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Изображение 2" descr="photo62998"/>
          <p:cNvPicPr>
            <a:picLocks noChangeAspect="1"/>
          </p:cNvPicPr>
          <p:nvPr/>
        </p:nvPicPr>
        <p:blipFill>
          <a:blip r:embed="rId2" cstate="print"/>
          <a:srcRect l="14662" t="-91" r="14586" b="7699"/>
          <a:stretch>
            <a:fillRect/>
          </a:stretch>
        </p:blipFill>
        <p:spPr>
          <a:xfrm>
            <a:off x="7643834" y="214290"/>
            <a:ext cx="1000136" cy="100010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00496" y="2285992"/>
            <a:ext cx="4643470" cy="2585323"/>
          </a:xfrm>
          <a:prstGeom prst="rect">
            <a:avLst/>
          </a:prstGeom>
        </p:spPr>
        <p:txBody>
          <a:bodyPr wrap="square">
            <a:spAutoFit/>
          </a:bodyPr>
          <a:lstStyle/>
          <a:p>
            <a:pPr algn="just"/>
            <a:r>
              <a:rPr lang="ru-RU" dirty="0" smtClean="0"/>
              <a:t>       </a:t>
            </a:r>
            <a:r>
              <a:rPr lang="ru-RU" sz="1600" i="1" dirty="0" smtClean="0"/>
              <a:t>Выборы — это, в первую очередь, подведение итогов работы каждой организации, начиная от первичного звена.</a:t>
            </a:r>
          </a:p>
          <a:p>
            <a:pPr algn="just"/>
            <a:r>
              <a:rPr lang="ru-RU" sz="1600" i="1" dirty="0" smtClean="0"/>
              <a:t>       — 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a:t>
            </a:r>
            <a:endParaRPr lang="ru-RU" sz="1600" i="1" dirty="0"/>
          </a:p>
        </p:txBody>
      </p:sp>
      <p:sp>
        <p:nvSpPr>
          <p:cNvPr id="4" name="Прямоугольник 3"/>
          <p:cNvSpPr/>
          <p:nvPr/>
        </p:nvSpPr>
        <p:spPr>
          <a:xfrm>
            <a:off x="428596" y="5072074"/>
            <a:ext cx="8104984" cy="1384995"/>
          </a:xfrm>
          <a:prstGeom prst="rect">
            <a:avLst/>
          </a:prstGeom>
        </p:spPr>
        <p:txBody>
          <a:bodyPr wrap="square">
            <a:spAutoFit/>
          </a:bodyPr>
          <a:lstStyle/>
          <a:p>
            <a:pPr algn="ctr"/>
            <a:r>
              <a:rPr lang="ru-RU" sz="2800" b="1" dirty="0" smtClean="0">
                <a:solidFill>
                  <a:srgbClr val="C00000"/>
                </a:solidFill>
                <a:latin typeface="Times New Roman" pitchFamily="18" charset="0"/>
                <a:cs typeface="Times New Roman" pitchFamily="18" charset="0"/>
              </a:rPr>
              <a:t>И мы должны подтвердить, что мы — едины, </a:t>
            </a:r>
          </a:p>
          <a:p>
            <a:pPr algn="ctr"/>
            <a:r>
              <a:rPr lang="ru-RU" sz="2800" b="1" dirty="0" smtClean="0">
                <a:solidFill>
                  <a:srgbClr val="C00000"/>
                </a:solidFill>
                <a:latin typeface="Times New Roman" pitchFamily="18" charset="0"/>
                <a:cs typeface="Times New Roman" pitchFamily="18" charset="0"/>
              </a:rPr>
              <a:t>и вместе будем преодолевать все трудности, которые нам предстоят!</a:t>
            </a:r>
            <a:endParaRPr lang="ru-RU" sz="2800" b="1" dirty="0">
              <a:solidFill>
                <a:srgbClr val="C00000"/>
              </a:solidFill>
              <a:latin typeface="Times New Roman" pitchFamily="18" charset="0"/>
              <a:cs typeface="Times New Roman" pitchFamily="18" charset="0"/>
            </a:endParaRPr>
          </a:p>
        </p:txBody>
      </p:sp>
      <p:pic>
        <p:nvPicPr>
          <p:cNvPr id="6" name="Picture 2" descr="D:\Папки Надежды\Стол\photo70091.jpg"/>
          <p:cNvPicPr>
            <a:picLocks noChangeAspect="1" noChangeArrowheads="1"/>
          </p:cNvPicPr>
          <p:nvPr/>
        </p:nvPicPr>
        <p:blipFill>
          <a:blip r:embed="rId2" cstate="print"/>
          <a:srcRect l="16535" r="17326"/>
          <a:stretch>
            <a:fillRect/>
          </a:stretch>
        </p:blipFill>
        <p:spPr bwMode="auto">
          <a:xfrm>
            <a:off x="428596" y="428604"/>
            <a:ext cx="3458651" cy="3000396"/>
          </a:xfrm>
          <a:prstGeom prst="rect">
            <a:avLst/>
          </a:prstGeom>
          <a:noFill/>
        </p:spPr>
      </p:pic>
      <p:pic>
        <p:nvPicPr>
          <p:cNvPr id="7" name="Изображение 2" descr="photo62998"/>
          <p:cNvPicPr>
            <a:picLocks noChangeAspect="1"/>
          </p:cNvPicPr>
          <p:nvPr/>
        </p:nvPicPr>
        <p:blipFill>
          <a:blip r:embed="rId3" cstate="print"/>
          <a:srcRect l="14662" t="-91" r="14586" b="7699"/>
          <a:stretch>
            <a:fillRect/>
          </a:stretch>
        </p:blipFill>
        <p:spPr>
          <a:xfrm>
            <a:off x="7286644" y="357166"/>
            <a:ext cx="1214480" cy="12144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2" descr="photo62998"/>
          <p:cNvPicPr>
            <a:picLocks noChangeAspect="1"/>
          </p:cNvPicPr>
          <p:nvPr/>
        </p:nvPicPr>
        <p:blipFill>
          <a:blip r:embed="rId2" cstate="print"/>
          <a:srcRect l="14662" t="-91" r="14586" b="7699"/>
          <a:stretch>
            <a:fillRect/>
          </a:stretch>
        </p:blipFill>
        <p:spPr>
          <a:xfrm>
            <a:off x="7858148" y="0"/>
            <a:ext cx="1000136" cy="1000108"/>
          </a:xfrm>
          <a:prstGeom prst="rect">
            <a:avLst/>
          </a:prstGeom>
        </p:spPr>
      </p:pic>
      <p:sp>
        <p:nvSpPr>
          <p:cNvPr id="4" name="Заголовок 3"/>
          <p:cNvSpPr>
            <a:spLocks noGrp="1"/>
          </p:cNvSpPr>
          <p:nvPr>
            <p:ph type="title"/>
          </p:nvPr>
        </p:nvSpPr>
        <p:spPr>
          <a:xfrm>
            <a:off x="285720" y="357166"/>
            <a:ext cx="7500990" cy="390437"/>
          </a:xfrm>
        </p:spPr>
        <p:txBody>
          <a:bodyPr/>
          <a:lstStyle/>
          <a:p>
            <a:r>
              <a:rPr lang="ru-RU" sz="3200" b="1" kern="1200" dirty="0" smtClean="0">
                <a:solidFill>
                  <a:srgbClr val="DAEDEF">
                    <a:lumMod val="25000"/>
                  </a:srgbClr>
                </a:solidFill>
                <a:latin typeface="Calibri"/>
              </a:rPr>
              <a:t/>
            </a:r>
            <a:br>
              <a:rPr lang="ru-RU" sz="3200" b="1" kern="1200" dirty="0" smtClean="0">
                <a:solidFill>
                  <a:srgbClr val="DAEDEF">
                    <a:lumMod val="25000"/>
                  </a:srgbClr>
                </a:solidFill>
                <a:latin typeface="Calibri"/>
              </a:rPr>
            </a:br>
            <a:r>
              <a:rPr lang="ru-RU" sz="3200" b="1" kern="1200" dirty="0" smtClean="0">
                <a:solidFill>
                  <a:srgbClr val="DAEDEF">
                    <a:lumMod val="25000"/>
                  </a:srgbClr>
                </a:solidFill>
                <a:latin typeface="Calibri"/>
              </a:rPr>
              <a:t>Год </a:t>
            </a:r>
            <a:r>
              <a:rPr lang="ru-RU" sz="3200" b="1" kern="1200" dirty="0">
                <a:solidFill>
                  <a:srgbClr val="DAEDEF">
                    <a:lumMod val="25000"/>
                  </a:srgbClr>
                </a:solidFill>
                <a:latin typeface="Calibri"/>
              </a:rPr>
              <a:t>«Педагога и наставника» </a:t>
            </a:r>
            <a:br>
              <a:rPr lang="ru-RU" sz="3200" b="1" kern="1200" dirty="0">
                <a:solidFill>
                  <a:srgbClr val="DAEDEF">
                    <a:lumMod val="25000"/>
                  </a:srgbClr>
                </a:solidFill>
                <a:latin typeface="Calibri"/>
              </a:rPr>
            </a:br>
            <a:endParaRPr lang="ru-RU" dirty="0"/>
          </a:p>
        </p:txBody>
      </p:sp>
      <p:sp>
        <p:nvSpPr>
          <p:cNvPr id="9" name="TextBox 8"/>
          <p:cNvSpPr txBox="1"/>
          <p:nvPr/>
        </p:nvSpPr>
        <p:spPr>
          <a:xfrm>
            <a:off x="285720" y="785794"/>
            <a:ext cx="8572560" cy="5941242"/>
          </a:xfrm>
          <a:prstGeom prst="rect">
            <a:avLst/>
          </a:prstGeom>
          <a:noFill/>
        </p:spPr>
        <p:txBody>
          <a:bodyPr wrap="square" rtlCol="0">
            <a:spAutoFit/>
          </a:bodyPr>
          <a:lstStyle/>
          <a:p>
            <a:pPr algn="just">
              <a:lnSpc>
                <a:spcPct val="115000"/>
              </a:lnSpc>
              <a:spcAft>
                <a:spcPts val="0"/>
              </a:spcAft>
              <a:tabLst>
                <a:tab pos="621030" algn="l"/>
              </a:tabLst>
            </a:pPr>
            <a:r>
              <a:rPr lang="ru-RU" sz="1250" b="1" dirty="0">
                <a:solidFill>
                  <a:srgbClr val="C00000"/>
                </a:solidFill>
                <a:ea typeface="Calibri"/>
                <a:cs typeface="Times New Roman"/>
              </a:rPr>
              <a:t>Новые квалификационные </a:t>
            </a:r>
            <a:r>
              <a:rPr lang="ru-RU" sz="1250" b="1" dirty="0" smtClean="0">
                <a:solidFill>
                  <a:srgbClr val="C00000"/>
                </a:solidFill>
                <a:ea typeface="Calibri"/>
                <a:cs typeface="Times New Roman"/>
              </a:rPr>
              <a:t>категории «педагог-методист» </a:t>
            </a:r>
            <a:r>
              <a:rPr lang="ru-RU" sz="1250" b="1" dirty="0">
                <a:solidFill>
                  <a:srgbClr val="C00000"/>
                </a:solidFill>
                <a:ea typeface="Calibri"/>
                <a:cs typeface="Times New Roman"/>
              </a:rPr>
              <a:t>и </a:t>
            </a:r>
            <a:r>
              <a:rPr lang="ru-RU" sz="1250" b="1" dirty="0" smtClean="0">
                <a:solidFill>
                  <a:srgbClr val="C00000"/>
                </a:solidFill>
                <a:ea typeface="Calibri"/>
                <a:cs typeface="Times New Roman"/>
              </a:rPr>
              <a:t>«педагог-наставник»:</a:t>
            </a:r>
            <a:endParaRPr lang="ru-RU" sz="1250" b="1" dirty="0">
              <a:solidFill>
                <a:srgbClr val="C00000"/>
              </a:solidFill>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a:t>
            </a:r>
            <a:r>
              <a:rPr lang="ru-RU" sz="1250" dirty="0">
                <a:ea typeface="Calibri"/>
                <a:cs typeface="Times New Roman"/>
              </a:rPr>
              <a:t>с 1 сентября 2023 г. вступил в силу приказ </a:t>
            </a:r>
            <a:r>
              <a:rPr lang="ru-RU" sz="1250" dirty="0" err="1">
                <a:ea typeface="Calibri"/>
                <a:cs typeface="Times New Roman"/>
              </a:rPr>
              <a:t>Минпросвещения</a:t>
            </a:r>
            <a:r>
              <a:rPr lang="ru-RU" sz="1250" dirty="0">
                <a:ea typeface="Calibri"/>
                <a:cs typeface="Times New Roman"/>
              </a:rPr>
              <a:t> России от 24 марта 2023 г. № 196 </a:t>
            </a:r>
            <a:r>
              <a:rPr lang="ru-RU" sz="1250" dirty="0" smtClean="0">
                <a:ea typeface="Calibri"/>
                <a:cs typeface="Times New Roman"/>
              </a:rPr>
              <a:t>«Об </a:t>
            </a:r>
            <a:r>
              <a:rPr lang="ru-RU" sz="1250" dirty="0">
                <a:ea typeface="Calibri"/>
                <a:cs typeface="Times New Roman"/>
              </a:rPr>
              <a:t>утверждении Порядка проведения аттестации педагогических работников организаций, осуществляющих образовательную </a:t>
            </a:r>
            <a:r>
              <a:rPr lang="ru-RU" sz="1250" dirty="0" smtClean="0">
                <a:ea typeface="Calibri"/>
                <a:cs typeface="Times New Roman"/>
              </a:rPr>
              <a:t>деятельность»;</a:t>
            </a:r>
            <a:endParaRPr lang="ru-RU" sz="1250" dirty="0">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a:t>
            </a:r>
            <a:r>
              <a:rPr lang="ru-RU" sz="1250" dirty="0">
                <a:ea typeface="Calibri"/>
                <a:cs typeface="Times New Roman"/>
              </a:rPr>
              <a:t>приказом не устанавливаются сроки </a:t>
            </a:r>
            <a:r>
              <a:rPr lang="ru-RU" sz="1250" dirty="0" smtClean="0">
                <a:ea typeface="Calibri"/>
                <a:cs typeface="Times New Roman"/>
              </a:rPr>
              <a:t>действия </a:t>
            </a:r>
            <a:r>
              <a:rPr lang="ru-RU" sz="1250" dirty="0">
                <a:ea typeface="Calibri"/>
                <a:cs typeface="Times New Roman"/>
              </a:rPr>
              <a:t>квалификационных категорий (порядок до 2029г</a:t>
            </a:r>
            <a:r>
              <a:rPr lang="ru-RU" sz="1250" dirty="0" smtClean="0">
                <a:ea typeface="Calibri"/>
                <a:cs typeface="Times New Roman"/>
              </a:rPr>
              <a:t>).</a:t>
            </a:r>
            <a:endParaRPr lang="ru-RU" sz="1250" dirty="0">
              <a:ea typeface="Calibri"/>
              <a:cs typeface="Times New Roman"/>
            </a:endParaRPr>
          </a:p>
          <a:p>
            <a:pPr algn="just">
              <a:lnSpc>
                <a:spcPct val="115000"/>
              </a:lnSpc>
              <a:spcAft>
                <a:spcPts val="0"/>
              </a:spcAft>
              <a:tabLst>
                <a:tab pos="621030" algn="l"/>
              </a:tabLst>
            </a:pPr>
            <a:r>
              <a:rPr lang="ru-RU" sz="600" dirty="0">
                <a:ea typeface="Calibri"/>
                <a:cs typeface="Times New Roman"/>
              </a:rPr>
              <a:t> </a:t>
            </a:r>
          </a:p>
          <a:p>
            <a:pPr algn="just">
              <a:lnSpc>
                <a:spcPct val="115000"/>
              </a:lnSpc>
              <a:spcAft>
                <a:spcPts val="0"/>
              </a:spcAft>
              <a:tabLst>
                <a:tab pos="621030" algn="l"/>
              </a:tabLst>
            </a:pPr>
            <a:r>
              <a:rPr lang="ru-RU" sz="1250" b="1" dirty="0">
                <a:solidFill>
                  <a:srgbClr val="C00000"/>
                </a:solidFill>
                <a:ea typeface="Calibri"/>
                <a:cs typeface="Times New Roman"/>
              </a:rPr>
              <a:t>Совершенствование системы оплаты труда педагогических </a:t>
            </a:r>
            <a:r>
              <a:rPr lang="ru-RU" sz="1250" b="1" dirty="0" smtClean="0">
                <a:solidFill>
                  <a:srgbClr val="C00000"/>
                </a:solidFill>
                <a:ea typeface="Calibri"/>
                <a:cs typeface="Times New Roman"/>
              </a:rPr>
              <a:t>работников:</a:t>
            </a:r>
            <a:endParaRPr lang="ru-RU" sz="1250" dirty="0">
              <a:solidFill>
                <a:srgbClr val="C00000"/>
              </a:solidFill>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единые </a:t>
            </a:r>
            <a:r>
              <a:rPr lang="ru-RU" sz="1250" dirty="0">
                <a:ea typeface="Calibri"/>
                <a:cs typeface="Times New Roman"/>
              </a:rPr>
              <a:t>подходы к формированию заработной платы педагогов, обязательный перечень компенсационных и  стимулирующих выплат, выплаты за новые квалификационные категории </a:t>
            </a:r>
            <a:r>
              <a:rPr lang="ru-RU" sz="1250" dirty="0" smtClean="0">
                <a:ea typeface="Calibri"/>
                <a:cs typeface="Times New Roman"/>
              </a:rPr>
              <a:t>«педагог-методист» </a:t>
            </a:r>
            <a:r>
              <a:rPr lang="ru-RU" sz="1250" dirty="0">
                <a:ea typeface="Calibri"/>
                <a:cs typeface="Times New Roman"/>
              </a:rPr>
              <a:t>и </a:t>
            </a:r>
            <a:r>
              <a:rPr lang="ru-RU" sz="1250" dirty="0" smtClean="0">
                <a:ea typeface="Calibri"/>
                <a:cs typeface="Times New Roman"/>
              </a:rPr>
              <a:t>«педагог-наставник».</a:t>
            </a:r>
          </a:p>
          <a:p>
            <a:pPr algn="just">
              <a:lnSpc>
                <a:spcPct val="115000"/>
              </a:lnSpc>
              <a:spcAft>
                <a:spcPts val="0"/>
              </a:spcAft>
              <a:tabLst>
                <a:tab pos="621030" algn="l"/>
              </a:tabLst>
            </a:pPr>
            <a:endParaRPr lang="ru-RU" sz="600" dirty="0">
              <a:ea typeface="Calibri"/>
              <a:cs typeface="Times New Roman"/>
            </a:endParaRPr>
          </a:p>
          <a:p>
            <a:pPr algn="just">
              <a:lnSpc>
                <a:spcPct val="115000"/>
              </a:lnSpc>
              <a:spcAft>
                <a:spcPts val="0"/>
              </a:spcAft>
              <a:tabLst>
                <a:tab pos="621030" algn="l"/>
              </a:tabLst>
            </a:pPr>
            <a:r>
              <a:rPr lang="ru-RU" sz="1250" b="1" dirty="0">
                <a:solidFill>
                  <a:srgbClr val="C00000"/>
                </a:solidFill>
                <a:ea typeface="Calibri"/>
                <a:cs typeface="Times New Roman"/>
              </a:rPr>
              <a:t>Советники директора по </a:t>
            </a:r>
            <a:r>
              <a:rPr lang="ru-RU" sz="1250" b="1" dirty="0" smtClean="0">
                <a:solidFill>
                  <a:srgbClr val="C00000"/>
                </a:solidFill>
                <a:ea typeface="Calibri"/>
                <a:cs typeface="Times New Roman"/>
              </a:rPr>
              <a:t>воспитанию:</a:t>
            </a:r>
            <a:endParaRPr lang="ru-RU" sz="1250" dirty="0">
              <a:solidFill>
                <a:srgbClr val="C00000"/>
              </a:solidFill>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a:t>
            </a:r>
            <a:r>
              <a:rPr lang="ru-RU" sz="1250" dirty="0">
                <a:ea typeface="Calibri"/>
                <a:cs typeface="Times New Roman"/>
              </a:rPr>
              <a:t>с  1 сентября 2023 года - советники по воспитанию в 50 школах </a:t>
            </a:r>
            <a:r>
              <a:rPr lang="ru-RU" sz="1250" dirty="0" smtClean="0">
                <a:ea typeface="Calibri"/>
                <a:cs typeface="Times New Roman"/>
              </a:rPr>
              <a:t>Архангельска;</a:t>
            </a:r>
            <a:endParaRPr lang="ru-RU" sz="1250" dirty="0">
              <a:ea typeface="Calibri"/>
              <a:cs typeface="Times New Roman"/>
            </a:endParaRPr>
          </a:p>
          <a:p>
            <a:pPr algn="just">
              <a:lnSpc>
                <a:spcPct val="115000"/>
              </a:lnSpc>
              <a:spcAft>
                <a:spcPts val="0"/>
              </a:spcAft>
              <a:tabLst>
                <a:tab pos="621030" algn="l"/>
              </a:tabLst>
            </a:pPr>
            <a:r>
              <a:rPr lang="ru-RU" sz="1250" dirty="0">
                <a:ea typeface="Calibri"/>
                <a:cs typeface="Times New Roman"/>
              </a:rPr>
              <a:t> </a:t>
            </a:r>
            <a:r>
              <a:rPr lang="ru-RU" sz="1250" dirty="0" smtClean="0">
                <a:ea typeface="Calibri"/>
                <a:cs typeface="Times New Roman"/>
              </a:rPr>
              <a:t>      - для </a:t>
            </a:r>
            <a:r>
              <a:rPr lang="ru-RU" sz="1250" dirty="0">
                <a:ea typeface="Calibri"/>
                <a:cs typeface="Times New Roman"/>
              </a:rPr>
              <a:t>координации работы в Архангельской области создан </a:t>
            </a:r>
            <a:r>
              <a:rPr lang="ru-RU" sz="1250" dirty="0" smtClean="0">
                <a:ea typeface="Calibri"/>
                <a:cs typeface="Times New Roman"/>
              </a:rPr>
              <a:t>ресурсный </a:t>
            </a:r>
            <a:r>
              <a:rPr lang="ru-RU" sz="1250" dirty="0">
                <a:ea typeface="Calibri"/>
                <a:cs typeface="Times New Roman"/>
              </a:rPr>
              <a:t>центр проекта "Навигаторы детства 3.0", в который в том числе вошли два муниципальных координатора советников по воспитанию города </a:t>
            </a:r>
            <a:r>
              <a:rPr lang="ru-RU" sz="1250" dirty="0" smtClean="0">
                <a:ea typeface="Calibri"/>
                <a:cs typeface="Times New Roman"/>
              </a:rPr>
              <a:t>Архангельска;</a:t>
            </a:r>
            <a:endParaRPr lang="ru-RU" sz="1250" dirty="0">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квалификационные </a:t>
            </a:r>
            <a:r>
              <a:rPr lang="ru-RU" sz="1250" dirty="0">
                <a:ea typeface="Calibri"/>
                <a:cs typeface="Times New Roman"/>
              </a:rPr>
              <a:t>требования к должности </a:t>
            </a:r>
            <a:r>
              <a:rPr lang="ru-RU" sz="1250" dirty="0" smtClean="0">
                <a:ea typeface="Calibri"/>
                <a:cs typeface="Times New Roman"/>
              </a:rPr>
              <a:t>«советник </a:t>
            </a:r>
            <a:r>
              <a:rPr lang="ru-RU" sz="1250" dirty="0">
                <a:ea typeface="Calibri"/>
                <a:cs typeface="Times New Roman"/>
              </a:rPr>
              <a:t>директора по воспитанию и взаимодействию с общественными </a:t>
            </a:r>
            <a:r>
              <a:rPr lang="ru-RU" sz="1250" dirty="0" smtClean="0">
                <a:ea typeface="Calibri"/>
                <a:cs typeface="Times New Roman"/>
              </a:rPr>
              <a:t>объединениями»;</a:t>
            </a:r>
            <a:endParaRPr lang="ru-RU" sz="1250" dirty="0">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должность </a:t>
            </a:r>
            <a:r>
              <a:rPr lang="ru-RU" sz="1250" dirty="0">
                <a:ea typeface="Calibri"/>
                <a:cs typeface="Times New Roman"/>
              </a:rPr>
              <a:t>включена в номенклатуру должностей </a:t>
            </a:r>
            <a:r>
              <a:rPr lang="ru-RU" sz="1250" dirty="0" smtClean="0">
                <a:ea typeface="Calibri"/>
                <a:cs typeface="Times New Roman"/>
              </a:rPr>
              <a:t>педагогических </a:t>
            </a:r>
            <a:r>
              <a:rPr lang="ru-RU" sz="1250" dirty="0">
                <a:ea typeface="Calibri"/>
                <a:cs typeface="Times New Roman"/>
              </a:rPr>
              <a:t>работников и в профессиональный стандарт </a:t>
            </a:r>
            <a:r>
              <a:rPr lang="ru-RU" sz="1250" dirty="0" smtClean="0">
                <a:ea typeface="Calibri"/>
                <a:cs typeface="Times New Roman"/>
              </a:rPr>
              <a:t>«Специалист </a:t>
            </a:r>
            <a:r>
              <a:rPr lang="ru-RU" sz="1250" dirty="0">
                <a:ea typeface="Calibri"/>
                <a:cs typeface="Times New Roman"/>
              </a:rPr>
              <a:t>в области </a:t>
            </a:r>
            <a:r>
              <a:rPr lang="ru-RU" sz="1250" dirty="0" smtClean="0">
                <a:ea typeface="Calibri"/>
                <a:cs typeface="Times New Roman"/>
              </a:rPr>
              <a:t>воспитания».</a:t>
            </a:r>
            <a:endParaRPr lang="ru-RU" sz="1250" dirty="0">
              <a:ea typeface="Calibri"/>
              <a:cs typeface="Times New Roman"/>
            </a:endParaRPr>
          </a:p>
          <a:p>
            <a:pPr algn="just">
              <a:lnSpc>
                <a:spcPct val="115000"/>
              </a:lnSpc>
              <a:spcAft>
                <a:spcPts val="0"/>
              </a:spcAft>
              <a:tabLst>
                <a:tab pos="621030" algn="l"/>
              </a:tabLst>
            </a:pPr>
            <a:r>
              <a:rPr lang="ru-RU" sz="600" dirty="0">
                <a:ea typeface="Calibri"/>
                <a:cs typeface="Times New Roman"/>
              </a:rPr>
              <a:t> </a:t>
            </a:r>
          </a:p>
          <a:p>
            <a:pPr algn="just">
              <a:lnSpc>
                <a:spcPct val="115000"/>
              </a:lnSpc>
              <a:spcAft>
                <a:spcPts val="0"/>
              </a:spcAft>
              <a:tabLst>
                <a:tab pos="621030" algn="l"/>
              </a:tabLst>
            </a:pPr>
            <a:r>
              <a:rPr lang="ru-RU" sz="1250" b="1" dirty="0">
                <a:solidFill>
                  <a:srgbClr val="C00000"/>
                </a:solidFill>
                <a:ea typeface="Calibri"/>
                <a:cs typeface="Times New Roman"/>
              </a:rPr>
              <a:t>Сокращение бюрократической </a:t>
            </a:r>
            <a:r>
              <a:rPr lang="ru-RU" sz="1250" b="1" dirty="0" smtClean="0">
                <a:solidFill>
                  <a:srgbClr val="C00000"/>
                </a:solidFill>
                <a:ea typeface="Calibri"/>
                <a:cs typeface="Times New Roman"/>
              </a:rPr>
              <a:t>нагрузки:</a:t>
            </a:r>
            <a:endParaRPr lang="ru-RU" sz="1250" dirty="0">
              <a:solidFill>
                <a:srgbClr val="C00000"/>
              </a:solidFill>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внесены </a:t>
            </a:r>
            <a:r>
              <a:rPr lang="ru-RU" sz="1250" dirty="0">
                <a:ea typeface="Calibri"/>
                <a:cs typeface="Times New Roman"/>
              </a:rPr>
              <a:t>изменения в Закон об образовании (Федеральный закон от 14 июля 2022 г.   № 298-ФЗ </a:t>
            </a:r>
            <a:r>
              <a:rPr lang="ru-RU" sz="1250" dirty="0" smtClean="0">
                <a:ea typeface="Calibri"/>
                <a:cs typeface="Times New Roman"/>
              </a:rPr>
              <a:t>«О </a:t>
            </a:r>
            <a:r>
              <a:rPr lang="ru-RU" sz="1250" dirty="0">
                <a:ea typeface="Calibri"/>
                <a:cs typeface="Times New Roman"/>
              </a:rPr>
              <a:t>внесении изменений в Федеральный закон </a:t>
            </a:r>
            <a:r>
              <a:rPr lang="ru-RU" sz="1250" dirty="0" smtClean="0">
                <a:ea typeface="Calibri"/>
                <a:cs typeface="Times New Roman"/>
              </a:rPr>
              <a:t>«Об </a:t>
            </a:r>
            <a:r>
              <a:rPr lang="ru-RU" sz="1250" dirty="0">
                <a:ea typeface="Calibri"/>
                <a:cs typeface="Times New Roman"/>
              </a:rPr>
              <a:t>образовании в Российской </a:t>
            </a:r>
            <a:r>
              <a:rPr lang="ru-RU" sz="1250" dirty="0" smtClean="0">
                <a:ea typeface="Calibri"/>
                <a:cs typeface="Times New Roman"/>
              </a:rPr>
              <a:t>Федерации»);</a:t>
            </a:r>
            <a:endParaRPr lang="ru-RU" sz="1250" dirty="0">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приказ </a:t>
            </a:r>
            <a:r>
              <a:rPr lang="ru-RU" sz="1250" dirty="0" err="1">
                <a:ea typeface="Calibri"/>
                <a:cs typeface="Times New Roman"/>
              </a:rPr>
              <a:t>Минпросвещения</a:t>
            </a:r>
            <a:r>
              <a:rPr lang="ru-RU" sz="1250" dirty="0">
                <a:ea typeface="Calibri"/>
                <a:cs typeface="Times New Roman"/>
              </a:rPr>
              <a:t> России об утверждении перечня документов учителя, подготовка которой осуществляется педагогическими работниками при реализации  основных общеобразовательных </a:t>
            </a:r>
            <a:r>
              <a:rPr lang="ru-RU" sz="1250" dirty="0" smtClean="0">
                <a:ea typeface="Calibri"/>
                <a:cs typeface="Times New Roman"/>
              </a:rPr>
              <a:t>программ;</a:t>
            </a:r>
            <a:endParaRPr lang="ru-RU" sz="1250" dirty="0">
              <a:ea typeface="Calibri"/>
              <a:cs typeface="Times New Roman"/>
            </a:endParaRPr>
          </a:p>
          <a:p>
            <a:pPr algn="just">
              <a:lnSpc>
                <a:spcPct val="115000"/>
              </a:lnSpc>
              <a:spcAft>
                <a:spcPts val="0"/>
              </a:spcAft>
              <a:tabLst>
                <a:tab pos="621030" algn="l"/>
              </a:tabLst>
            </a:pPr>
            <a:r>
              <a:rPr lang="ru-RU" sz="1250" dirty="0" smtClean="0">
                <a:ea typeface="Calibri"/>
                <a:cs typeface="Times New Roman"/>
              </a:rPr>
              <a:t>       - информационные </a:t>
            </a:r>
            <a:r>
              <a:rPr lang="ru-RU" sz="1250" dirty="0">
                <a:ea typeface="Calibri"/>
                <a:cs typeface="Times New Roman"/>
              </a:rPr>
              <a:t>материалы и рекомендации по реализации первоочередных мероприятий, направленных на снижение документационной нагрузки № ТВ-1396/08; Письмо от 8 ноября 2022 г. № 08-1927</a:t>
            </a:r>
            <a:r>
              <a:rPr lang="ru-RU" sz="1250" dirty="0" smtClean="0">
                <a:ea typeface="Calibri"/>
                <a:cs typeface="Times New Roman"/>
              </a:rPr>
              <a:t>.</a:t>
            </a:r>
            <a:endParaRPr lang="ru-RU" sz="1250" dirty="0"/>
          </a:p>
        </p:txBody>
      </p:sp>
    </p:spTree>
    <p:extLst>
      <p:ext uri="{BB962C8B-B14F-4D97-AF65-F5344CB8AC3E}">
        <p14:creationId xmlns:p14="http://schemas.microsoft.com/office/powerpoint/2010/main" val="63748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85720" y="285728"/>
            <a:ext cx="7509975" cy="500066"/>
          </a:xfrm>
        </p:spPr>
        <p:txBody>
          <a:bodyPr/>
          <a:lstStyle/>
          <a:p>
            <a:pPr lvl="0" algn="l" eaLnBrk="1" fontAlgn="auto" hangingPunct="1">
              <a:spcBef>
                <a:spcPts val="0"/>
              </a:spcBef>
              <a:spcAft>
                <a:spcPts val="0"/>
              </a:spcAft>
            </a:pPr>
            <a:r>
              <a:rPr lang="ru-RU" sz="3200" b="1" kern="1200" dirty="0">
                <a:solidFill>
                  <a:srgbClr val="DAEDEF">
                    <a:lumMod val="25000"/>
                  </a:srgbClr>
                </a:solidFill>
                <a:latin typeface="Calibri"/>
                <a:ea typeface="+mn-ea"/>
                <a:cs typeface="+mn-cs"/>
              </a:rPr>
              <a:t>Год «Педагога и наставника» </a:t>
            </a:r>
            <a:endParaRPr lang="ru-RU" sz="2000" dirty="0"/>
          </a:p>
        </p:txBody>
      </p:sp>
      <p:sp>
        <p:nvSpPr>
          <p:cNvPr id="9" name="Прямоугольник 8"/>
          <p:cNvSpPr/>
          <p:nvPr/>
        </p:nvSpPr>
        <p:spPr>
          <a:xfrm>
            <a:off x="1142976" y="857232"/>
            <a:ext cx="6215105" cy="2003625"/>
          </a:xfrm>
          <a:prstGeom prst="rect">
            <a:avLst/>
          </a:prstGeom>
        </p:spPr>
        <p:txBody>
          <a:bodyPr wrap="square">
            <a:spAutoFit/>
          </a:bodyPr>
          <a:lstStyle/>
          <a:p>
            <a:pPr lvl="0" algn="just">
              <a:lnSpc>
                <a:spcPct val="115000"/>
              </a:lnSpc>
              <a:tabLst>
                <a:tab pos="621030" algn="l"/>
              </a:tabLst>
            </a:pPr>
            <a:r>
              <a:rPr lang="ru-RU" dirty="0" smtClean="0">
                <a:solidFill>
                  <a:srgbClr val="000000"/>
                </a:solidFill>
                <a:latin typeface="Times New Roman"/>
                <a:ea typeface="Calibri"/>
                <a:cs typeface="Times New Roman"/>
              </a:rPr>
              <a:t>Августовская конференция города Архангельска </a:t>
            </a:r>
          </a:p>
          <a:p>
            <a:pPr lvl="0" algn="just">
              <a:lnSpc>
                <a:spcPct val="115000"/>
              </a:lnSpc>
              <a:tabLst>
                <a:tab pos="621030" algn="l"/>
              </a:tabLst>
            </a:pPr>
            <a:r>
              <a:rPr lang="ru-RU" dirty="0" smtClean="0">
                <a:solidFill>
                  <a:srgbClr val="000000"/>
                </a:solidFill>
                <a:latin typeface="Times New Roman"/>
                <a:ea typeface="Calibri"/>
                <a:cs typeface="Times New Roman"/>
              </a:rPr>
              <a:t>дала старт Году «</a:t>
            </a:r>
            <a:r>
              <a:rPr lang="ru-RU" dirty="0">
                <a:solidFill>
                  <a:srgbClr val="000000"/>
                </a:solidFill>
                <a:latin typeface="Times New Roman"/>
                <a:ea typeface="Calibri"/>
                <a:cs typeface="Times New Roman"/>
              </a:rPr>
              <a:t>От молодого педагога к наставнику</a:t>
            </a:r>
            <a:r>
              <a:rPr lang="ru-RU" dirty="0" smtClean="0">
                <a:solidFill>
                  <a:srgbClr val="000000"/>
                </a:solidFill>
                <a:latin typeface="Times New Roman"/>
                <a:ea typeface="Calibri"/>
                <a:cs typeface="Times New Roman"/>
              </a:rPr>
              <a:t>» </a:t>
            </a:r>
          </a:p>
          <a:p>
            <a:pPr marL="268288" lvl="0" indent="-268288">
              <a:lnSpc>
                <a:spcPct val="115000"/>
              </a:lnSpc>
              <a:buFont typeface="Wingdings" pitchFamily="2" charset="2"/>
              <a:buChar char="ü"/>
              <a:tabLst>
                <a:tab pos="621030" algn="l"/>
              </a:tabLst>
            </a:pPr>
            <a:r>
              <a:rPr lang="ru-RU" b="1" dirty="0" smtClean="0">
                <a:solidFill>
                  <a:srgbClr val="C00000"/>
                </a:solidFill>
                <a:latin typeface="Times New Roman"/>
                <a:ea typeface="Calibri"/>
                <a:cs typeface="Times New Roman"/>
              </a:rPr>
              <a:t>«Учить</a:t>
            </a:r>
            <a:r>
              <a:rPr lang="ru-RU" b="1" dirty="0">
                <a:solidFill>
                  <a:srgbClr val="C00000"/>
                </a:solidFill>
                <a:latin typeface="Times New Roman"/>
                <a:ea typeface="Calibri"/>
                <a:cs typeface="Times New Roman"/>
              </a:rPr>
              <a:t>. Вдохновлять. </a:t>
            </a:r>
            <a:r>
              <a:rPr lang="ru-RU" b="1" dirty="0" smtClean="0">
                <a:solidFill>
                  <a:srgbClr val="C00000"/>
                </a:solidFill>
                <a:latin typeface="Times New Roman"/>
                <a:ea typeface="Calibri"/>
                <a:cs typeface="Times New Roman"/>
              </a:rPr>
              <a:t>Развивать»</a:t>
            </a:r>
            <a:endParaRPr lang="ru-RU" sz="1600" b="1" dirty="0">
              <a:solidFill>
                <a:srgbClr val="C00000"/>
              </a:solidFill>
              <a:latin typeface="Calibri"/>
              <a:ea typeface="Calibri"/>
              <a:cs typeface="Times New Roman"/>
            </a:endParaRPr>
          </a:p>
          <a:p>
            <a:pPr marL="268288" lvl="0" indent="-268288">
              <a:lnSpc>
                <a:spcPct val="115000"/>
              </a:lnSpc>
              <a:buFont typeface="Wingdings" pitchFamily="2" charset="2"/>
              <a:buChar char="ü"/>
              <a:tabLst>
                <a:tab pos="621030" algn="l"/>
              </a:tabLst>
            </a:pPr>
            <a:r>
              <a:rPr lang="ru-RU" sz="1600" b="1" dirty="0" smtClean="0">
                <a:solidFill>
                  <a:srgbClr val="C00000"/>
                </a:solidFill>
                <a:latin typeface="Calibri"/>
                <a:ea typeface="Calibri"/>
                <a:cs typeface="Times New Roman"/>
              </a:rPr>
              <a:t>«</a:t>
            </a:r>
            <a:r>
              <a:rPr lang="ru-RU" b="1" dirty="0" smtClean="0">
                <a:solidFill>
                  <a:srgbClr val="C00000"/>
                </a:solidFill>
                <a:latin typeface="Times New Roman"/>
                <a:ea typeface="Calibri"/>
                <a:cs typeface="Times New Roman"/>
              </a:rPr>
              <a:t>Интернет-альбом </a:t>
            </a:r>
            <a:r>
              <a:rPr lang="ru-RU" b="1" dirty="0">
                <a:solidFill>
                  <a:srgbClr val="C00000"/>
                </a:solidFill>
                <a:latin typeface="Times New Roman"/>
                <a:ea typeface="Calibri"/>
                <a:cs typeface="Times New Roman"/>
              </a:rPr>
              <a:t>"Портрет современного </a:t>
            </a:r>
            <a:r>
              <a:rPr lang="ru-RU" b="1" dirty="0" smtClean="0">
                <a:solidFill>
                  <a:srgbClr val="C00000"/>
                </a:solidFill>
                <a:latin typeface="Times New Roman"/>
                <a:ea typeface="Calibri"/>
                <a:cs typeface="Times New Roman"/>
              </a:rPr>
              <a:t>педагога»</a:t>
            </a:r>
          </a:p>
          <a:p>
            <a:pPr marL="268288" lvl="0" indent="-268288">
              <a:lnSpc>
                <a:spcPct val="115000"/>
              </a:lnSpc>
              <a:buFont typeface="Wingdings" pitchFamily="2" charset="2"/>
              <a:buChar char="ü"/>
              <a:tabLst>
                <a:tab pos="621030" algn="l"/>
              </a:tabLst>
            </a:pPr>
            <a:r>
              <a:rPr lang="ru-RU" b="1" dirty="0" smtClean="0">
                <a:solidFill>
                  <a:srgbClr val="C00000"/>
                </a:solidFill>
                <a:latin typeface="Times New Roman"/>
                <a:ea typeface="Calibri"/>
                <a:cs typeface="Times New Roman"/>
              </a:rPr>
              <a:t>«Педагогические </a:t>
            </a:r>
            <a:r>
              <a:rPr lang="ru-RU" b="1" dirty="0">
                <a:solidFill>
                  <a:srgbClr val="C00000"/>
                </a:solidFill>
                <a:latin typeface="Times New Roman"/>
                <a:ea typeface="Calibri"/>
                <a:cs typeface="Times New Roman"/>
              </a:rPr>
              <a:t>династии </a:t>
            </a:r>
            <a:r>
              <a:rPr lang="ru-RU" b="1" dirty="0" smtClean="0">
                <a:solidFill>
                  <a:srgbClr val="C00000"/>
                </a:solidFill>
                <a:latin typeface="Times New Roman"/>
                <a:ea typeface="Calibri"/>
                <a:cs typeface="Times New Roman"/>
              </a:rPr>
              <a:t>России»</a:t>
            </a:r>
            <a:endParaRPr lang="ru-RU" sz="1600" b="1" dirty="0">
              <a:solidFill>
                <a:srgbClr val="C00000"/>
              </a:solidFill>
              <a:latin typeface="Calibri"/>
              <a:ea typeface="Calibri"/>
              <a:cs typeface="Times New Roman"/>
            </a:endParaRPr>
          </a:p>
          <a:p>
            <a:pPr marL="268288" lvl="0" indent="-268288">
              <a:lnSpc>
                <a:spcPct val="115000"/>
              </a:lnSpc>
              <a:buFont typeface="Wingdings" pitchFamily="2" charset="2"/>
              <a:buChar char="ü"/>
              <a:tabLst>
                <a:tab pos="621030" algn="l"/>
              </a:tabLst>
            </a:pPr>
            <a:r>
              <a:rPr lang="ru-RU" b="1" dirty="0" smtClean="0">
                <a:solidFill>
                  <a:srgbClr val="C00000"/>
                </a:solidFill>
                <a:latin typeface="Times New Roman"/>
                <a:ea typeface="Calibri"/>
                <a:cs typeface="Times New Roman"/>
              </a:rPr>
              <a:t>«Спасибо учителю»</a:t>
            </a:r>
            <a:endParaRPr lang="ru-RU" sz="1600" dirty="0">
              <a:solidFill>
                <a:srgbClr val="C00000"/>
              </a:solidFill>
              <a:latin typeface="Calibri"/>
              <a:ea typeface="Calibri"/>
              <a:cs typeface="Times New Roman"/>
            </a:endParaRPr>
          </a:p>
        </p:txBody>
      </p:sp>
      <p:pic>
        <p:nvPicPr>
          <p:cNvPr id="1026" name="Picture 2" descr="C:\Users\ГПО\Desktop\Gypuih0sciA.jpg"/>
          <p:cNvPicPr>
            <a:picLocks noChangeAspect="1" noChangeArrowheads="1"/>
          </p:cNvPicPr>
          <p:nvPr/>
        </p:nvPicPr>
        <p:blipFill>
          <a:blip r:embed="rId2" cstate="print">
            <a:extLst>
              <a:ext uri="{28A0092B-C50C-407E-A947-70E740481C1C}">
                <a14:useLocalDpi xmlns:a14="http://schemas.microsoft.com/office/drawing/2010/main" val="0"/>
              </a:ext>
            </a:extLst>
          </a:blip>
          <a:srcRect l="3441" r="5360"/>
          <a:stretch>
            <a:fillRect/>
          </a:stretch>
        </p:blipFill>
        <p:spPr bwMode="auto">
          <a:xfrm>
            <a:off x="333309" y="3000372"/>
            <a:ext cx="8406053" cy="3601809"/>
          </a:xfrm>
          <a:prstGeom prst="rect">
            <a:avLst/>
          </a:prstGeom>
          <a:noFill/>
          <a:extLst>
            <a:ext uri="{909E8E84-426E-40DD-AFC4-6F175D3DCCD1}">
              <a14:hiddenFill xmlns:a14="http://schemas.microsoft.com/office/drawing/2010/main">
                <a:solidFill>
                  <a:srgbClr val="FFFFFF"/>
                </a:solidFill>
              </a14:hiddenFill>
            </a:ext>
          </a:extLst>
        </p:spPr>
      </p:pic>
      <p:pic>
        <p:nvPicPr>
          <p:cNvPr id="6" name="Изображение 2" descr="photo62998"/>
          <p:cNvPicPr>
            <a:picLocks noChangeAspect="1"/>
          </p:cNvPicPr>
          <p:nvPr/>
        </p:nvPicPr>
        <p:blipFill>
          <a:blip r:embed="rId3" cstate="print"/>
          <a:srcRect l="14662" t="-91" r="14586" b="7699"/>
          <a:stretch>
            <a:fillRect/>
          </a:stretch>
        </p:blipFill>
        <p:spPr>
          <a:xfrm>
            <a:off x="7715272" y="214290"/>
            <a:ext cx="1000136" cy="1000108"/>
          </a:xfrm>
          <a:prstGeom prst="rect">
            <a:avLst/>
          </a:prstGeom>
        </p:spPr>
      </p:pic>
    </p:spTree>
    <p:extLst>
      <p:ext uri="{BB962C8B-B14F-4D97-AF65-F5344CB8AC3E}">
        <p14:creationId xmlns:p14="http://schemas.microsoft.com/office/powerpoint/2010/main" val="62169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Папки Надежды\Загрузки\28.02.23.План мероприятий по Году УЧИТЕЛЯ.jpg"/>
          <p:cNvPicPr>
            <a:picLocks noChangeAspect="1" noChangeArrowheads="1"/>
          </p:cNvPicPr>
          <p:nvPr/>
        </p:nvPicPr>
        <p:blipFill>
          <a:blip r:embed="rId2" cstate="print"/>
          <a:srcRect l="4802" t="4528" r="2356" b="12828"/>
          <a:stretch>
            <a:fillRect/>
          </a:stretch>
        </p:blipFill>
        <p:spPr bwMode="auto">
          <a:xfrm>
            <a:off x="214282" y="285728"/>
            <a:ext cx="4929222" cy="6293934"/>
          </a:xfrm>
          <a:prstGeom prst="rect">
            <a:avLst/>
          </a:prstGeom>
          <a:noFill/>
        </p:spPr>
      </p:pic>
      <p:pic>
        <p:nvPicPr>
          <p:cNvPr id="2051" name="Picture 3" descr="D:\Папки Надежды\Загрузки\Проект ДО_00001.jpg"/>
          <p:cNvPicPr>
            <a:picLocks noChangeAspect="1" noChangeArrowheads="1"/>
          </p:cNvPicPr>
          <p:nvPr/>
        </p:nvPicPr>
        <p:blipFill>
          <a:blip r:embed="rId3" cstate="print"/>
          <a:srcRect/>
          <a:stretch>
            <a:fillRect/>
          </a:stretch>
        </p:blipFill>
        <p:spPr bwMode="auto">
          <a:xfrm>
            <a:off x="5500694" y="1000108"/>
            <a:ext cx="3307017" cy="1859955"/>
          </a:xfrm>
          <a:prstGeom prst="rect">
            <a:avLst/>
          </a:prstGeom>
          <a:noFill/>
        </p:spPr>
      </p:pic>
      <p:pic>
        <p:nvPicPr>
          <p:cNvPr id="2052" name="Picture 4" descr="D:\Папки Надежды\Загрузки\Проект ДО_00002.jpg"/>
          <p:cNvPicPr>
            <a:picLocks noChangeAspect="1" noChangeArrowheads="1"/>
          </p:cNvPicPr>
          <p:nvPr/>
        </p:nvPicPr>
        <p:blipFill>
          <a:blip r:embed="rId4" cstate="print"/>
          <a:srcRect l="1884" t="23873" b="5789"/>
          <a:stretch>
            <a:fillRect/>
          </a:stretch>
        </p:blipFill>
        <p:spPr bwMode="auto">
          <a:xfrm>
            <a:off x="5214942" y="5072074"/>
            <a:ext cx="3720800" cy="1500198"/>
          </a:xfrm>
          <a:prstGeom prst="rect">
            <a:avLst/>
          </a:prstGeom>
          <a:noFill/>
        </p:spPr>
      </p:pic>
      <p:pic>
        <p:nvPicPr>
          <p:cNvPr id="2053" name="Picture 5" descr="D:\Папки Надежды\Загрузки\Проект ДО_00003.jpg"/>
          <p:cNvPicPr>
            <a:picLocks noChangeAspect="1" noChangeArrowheads="1"/>
          </p:cNvPicPr>
          <p:nvPr/>
        </p:nvPicPr>
        <p:blipFill>
          <a:blip r:embed="rId5" cstate="print"/>
          <a:srcRect r="11477"/>
          <a:stretch>
            <a:fillRect/>
          </a:stretch>
        </p:blipFill>
        <p:spPr bwMode="auto">
          <a:xfrm>
            <a:off x="5786446" y="3000372"/>
            <a:ext cx="3066703" cy="19484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8" y="1500174"/>
            <a:ext cx="4144488" cy="274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Users\ГПО\Desktop\LOGO32.jpg"/>
          <p:cNvPicPr>
            <a:picLocks noChangeAspect="1" noChangeArrowheads="1"/>
          </p:cNvPicPr>
          <p:nvPr/>
        </p:nvPicPr>
        <p:blipFill>
          <a:blip r:embed="rId3" cstate="print">
            <a:extLst>
              <a:ext uri="{28A0092B-C50C-407E-A947-70E740481C1C}">
                <a14:useLocalDpi xmlns:a14="http://schemas.microsoft.com/office/drawing/2010/main" val="0"/>
              </a:ext>
            </a:extLst>
          </a:blip>
          <a:srcRect l="5263" t="5185" r="5263" b="1485"/>
          <a:stretch>
            <a:fillRect/>
          </a:stretch>
        </p:blipFill>
        <p:spPr bwMode="auto">
          <a:xfrm>
            <a:off x="3143240" y="2857496"/>
            <a:ext cx="2428892" cy="2571768"/>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357158" y="285728"/>
            <a:ext cx="7143800" cy="390437"/>
          </a:xfrm>
        </p:spPr>
        <p:txBody>
          <a:bodyPr/>
          <a:lstStyle/>
          <a:p>
            <a:r>
              <a:rPr lang="ru-RU" sz="3200" b="1" kern="1200" dirty="0" smtClean="0">
                <a:solidFill>
                  <a:srgbClr val="DAEDEF">
                    <a:lumMod val="25000"/>
                  </a:srgbClr>
                </a:solidFill>
                <a:latin typeface="Calibri"/>
              </a:rPr>
              <a:t/>
            </a:r>
            <a:br>
              <a:rPr lang="ru-RU" sz="3200" b="1" kern="1200" dirty="0" smtClean="0">
                <a:solidFill>
                  <a:srgbClr val="DAEDEF">
                    <a:lumMod val="25000"/>
                  </a:srgbClr>
                </a:solidFill>
                <a:latin typeface="Calibri"/>
              </a:rPr>
            </a:br>
            <a:r>
              <a:rPr lang="ru-RU" sz="3200" b="1" kern="1200" dirty="0" smtClean="0">
                <a:solidFill>
                  <a:srgbClr val="DAEDEF">
                    <a:lumMod val="25000"/>
                  </a:srgbClr>
                </a:solidFill>
                <a:latin typeface="Calibri"/>
              </a:rPr>
              <a:t>Год </a:t>
            </a:r>
            <a:r>
              <a:rPr lang="ru-RU" sz="3200" b="1" kern="1200" dirty="0">
                <a:solidFill>
                  <a:srgbClr val="DAEDEF">
                    <a:lumMod val="25000"/>
                  </a:srgbClr>
                </a:solidFill>
                <a:latin typeface="Calibri"/>
              </a:rPr>
              <a:t>«Педагога и наставника» </a:t>
            </a:r>
            <a:br>
              <a:rPr lang="ru-RU" sz="3200" b="1" kern="1200" dirty="0">
                <a:solidFill>
                  <a:srgbClr val="DAEDEF">
                    <a:lumMod val="25000"/>
                  </a:srgbClr>
                </a:solidFill>
                <a:latin typeface="Calibri"/>
              </a:rPr>
            </a:br>
            <a:endParaRPr lang="ru-RU" dirty="0"/>
          </a:p>
        </p:txBody>
      </p:sp>
      <p:sp>
        <p:nvSpPr>
          <p:cNvPr id="9" name="TextBox 8"/>
          <p:cNvSpPr txBox="1"/>
          <p:nvPr/>
        </p:nvSpPr>
        <p:spPr>
          <a:xfrm>
            <a:off x="323528" y="792930"/>
            <a:ext cx="8424936" cy="390684"/>
          </a:xfrm>
          <a:prstGeom prst="rect">
            <a:avLst/>
          </a:prstGeom>
          <a:noFill/>
        </p:spPr>
        <p:txBody>
          <a:bodyPr wrap="square" rtlCol="0">
            <a:spAutoFit/>
          </a:bodyPr>
          <a:lstStyle/>
          <a:p>
            <a:pPr algn="just">
              <a:lnSpc>
                <a:spcPct val="115000"/>
              </a:lnSpc>
              <a:spcAft>
                <a:spcPts val="0"/>
              </a:spcAft>
              <a:tabLst>
                <a:tab pos="621030" algn="l"/>
              </a:tabLst>
            </a:pPr>
            <a:r>
              <a:rPr lang="ru-RU" b="1" u="sng" dirty="0">
                <a:solidFill>
                  <a:srgbClr val="C00000"/>
                </a:solidFill>
                <a:latin typeface="Times New Roman"/>
                <a:ea typeface="Calibri"/>
                <a:cs typeface="Times New Roman"/>
              </a:rPr>
              <a:t>Работа департамента образования по привлечению в профессию </a:t>
            </a:r>
            <a:endParaRPr lang="ru-RU" u="sng" dirty="0">
              <a:solidFill>
                <a:srgbClr val="C00000"/>
              </a:solidFill>
              <a:effectLst/>
              <a:latin typeface="Calibri"/>
              <a:ea typeface="Calibri"/>
              <a:cs typeface="Times New Roman"/>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2132" y="1428736"/>
            <a:ext cx="2875760" cy="274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ГПО\Desktop\LOGO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34" y="4357694"/>
            <a:ext cx="2080446" cy="2104509"/>
          </a:xfrm>
          <a:prstGeom prst="rect">
            <a:avLst/>
          </a:prstGeom>
          <a:noFill/>
          <a:extLst>
            <a:ext uri="{909E8E84-426E-40DD-AFC4-6F175D3DCCD1}">
              <a14:hiddenFill xmlns:a14="http://schemas.microsoft.com/office/drawing/2010/main">
                <a:solidFill>
                  <a:srgbClr val="FFFFFF"/>
                </a:solidFill>
              </a14:hiddenFill>
            </a:ext>
          </a:extLst>
        </p:spPr>
      </p:pic>
      <p:pic>
        <p:nvPicPr>
          <p:cNvPr id="10" name="Изображение 2" descr="photo62998"/>
          <p:cNvPicPr>
            <a:picLocks noChangeAspect="1"/>
          </p:cNvPicPr>
          <p:nvPr/>
        </p:nvPicPr>
        <p:blipFill>
          <a:blip r:embed="rId6" cstate="print"/>
          <a:srcRect l="14662" t="-91" r="14586" b="7699"/>
          <a:stretch>
            <a:fillRect/>
          </a:stretch>
        </p:blipFill>
        <p:spPr>
          <a:xfrm>
            <a:off x="7715272" y="214290"/>
            <a:ext cx="1000136" cy="1000108"/>
          </a:xfrm>
          <a:prstGeom prst="rect">
            <a:avLst/>
          </a:prstGeom>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0694" y="4307362"/>
            <a:ext cx="3239789" cy="228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534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Папки Надежды\Стол\ПрофЭдьютон 1-2023\5obtfS3gtdI.jpg"/>
          <p:cNvPicPr>
            <a:picLocks noChangeAspect="1" noChangeArrowheads="1"/>
          </p:cNvPicPr>
          <p:nvPr/>
        </p:nvPicPr>
        <p:blipFill>
          <a:blip r:embed="rId2" cstate="print"/>
          <a:srcRect/>
          <a:stretch>
            <a:fillRect/>
          </a:stretch>
        </p:blipFill>
        <p:spPr bwMode="auto">
          <a:xfrm>
            <a:off x="357158" y="4071942"/>
            <a:ext cx="2714644" cy="2446799"/>
          </a:xfrm>
          <a:prstGeom prst="rect">
            <a:avLst/>
          </a:prstGeom>
          <a:noFill/>
        </p:spPr>
      </p:pic>
      <p:pic>
        <p:nvPicPr>
          <p:cNvPr id="22534" name="Picture 6" descr="D:\Папки Надежды\Стол\ПрофЭдьютон 1-2023\FECgt9N7zBw.jpg"/>
          <p:cNvPicPr>
            <a:picLocks noChangeAspect="1" noChangeArrowheads="1"/>
          </p:cNvPicPr>
          <p:nvPr/>
        </p:nvPicPr>
        <p:blipFill>
          <a:blip r:embed="rId3" cstate="print"/>
          <a:srcRect/>
          <a:stretch>
            <a:fillRect/>
          </a:stretch>
        </p:blipFill>
        <p:spPr bwMode="auto">
          <a:xfrm rot="756006">
            <a:off x="1780423" y="2042376"/>
            <a:ext cx="2304256" cy="1728192"/>
          </a:xfrm>
          <a:prstGeom prst="rect">
            <a:avLst/>
          </a:prstGeom>
          <a:noFill/>
        </p:spPr>
      </p:pic>
      <p:sp>
        <p:nvSpPr>
          <p:cNvPr id="2" name="Прямоугольник 1"/>
          <p:cNvSpPr/>
          <p:nvPr/>
        </p:nvSpPr>
        <p:spPr>
          <a:xfrm>
            <a:off x="428596" y="330424"/>
            <a:ext cx="7215238" cy="923330"/>
          </a:xfrm>
          <a:prstGeom prst="rect">
            <a:avLst/>
          </a:prstGeom>
        </p:spPr>
        <p:txBody>
          <a:bodyPr wrap="square">
            <a:spAutoFit/>
          </a:bodyPr>
          <a:lstStyle/>
          <a:p>
            <a:r>
              <a:rPr lang="ru-RU" b="1" dirty="0">
                <a:solidFill>
                  <a:srgbClr val="C00000"/>
                </a:solidFill>
                <a:latin typeface="Times New Roman"/>
                <a:ea typeface="Calibri"/>
              </a:rPr>
              <a:t>Участие членов профсоюза </a:t>
            </a:r>
            <a:r>
              <a:rPr lang="ru-RU" b="1" dirty="0" smtClean="0">
                <a:solidFill>
                  <a:srgbClr val="C00000"/>
                </a:solidFill>
                <a:latin typeface="Times New Roman"/>
                <a:ea typeface="Calibri"/>
              </a:rPr>
              <a:t>Архангельской городской организации </a:t>
            </a:r>
          </a:p>
          <a:p>
            <a:r>
              <a:rPr lang="ru-RU" b="1" dirty="0" smtClean="0">
                <a:solidFill>
                  <a:srgbClr val="C00000"/>
                </a:solidFill>
                <a:latin typeface="Times New Roman"/>
                <a:ea typeface="Calibri"/>
              </a:rPr>
              <a:t>в мероприятиях, </a:t>
            </a:r>
            <a:r>
              <a:rPr lang="ru-RU" b="1" dirty="0">
                <a:solidFill>
                  <a:srgbClr val="C00000"/>
                </a:solidFill>
                <a:latin typeface="Times New Roman"/>
                <a:ea typeface="Calibri"/>
              </a:rPr>
              <a:t>проводимых </a:t>
            </a:r>
            <a:r>
              <a:rPr lang="ru-RU" b="1" dirty="0" smtClean="0">
                <a:solidFill>
                  <a:srgbClr val="C00000"/>
                </a:solidFill>
                <a:latin typeface="Times New Roman"/>
                <a:ea typeface="Calibri"/>
              </a:rPr>
              <a:t>Центральным советом </a:t>
            </a:r>
            <a:r>
              <a:rPr lang="ru-RU" b="1" dirty="0">
                <a:solidFill>
                  <a:srgbClr val="C00000"/>
                </a:solidFill>
                <a:latin typeface="Times New Roman"/>
                <a:ea typeface="Calibri"/>
              </a:rPr>
              <a:t>Общероссийского профсоюза</a:t>
            </a:r>
            <a:endParaRPr lang="ru-RU" b="1" dirty="0">
              <a:solidFill>
                <a:srgbClr val="C00000"/>
              </a:solidFill>
            </a:endParaRPr>
          </a:p>
        </p:txBody>
      </p:sp>
      <p:sp>
        <p:nvSpPr>
          <p:cNvPr id="3" name="Прямоугольник 2"/>
          <p:cNvSpPr/>
          <p:nvPr/>
        </p:nvSpPr>
        <p:spPr>
          <a:xfrm>
            <a:off x="4572000" y="1428736"/>
            <a:ext cx="3286148" cy="2246769"/>
          </a:xfrm>
          <a:prstGeom prst="rect">
            <a:avLst/>
          </a:prstGeom>
          <a:ln w="12700" cap="sq">
            <a:solidFill>
              <a:srgbClr val="00B0F0"/>
            </a:solidFill>
          </a:ln>
        </p:spPr>
        <p:txBody>
          <a:bodyPr wrap="square">
            <a:spAutoFit/>
          </a:bodyPr>
          <a:lstStyle/>
          <a:p>
            <a:r>
              <a:rPr lang="ru-RU" sz="1400" cap="all" dirty="0" smtClean="0">
                <a:latin typeface="Arial" pitchFamily="34" charset="0"/>
                <a:cs typeface="Arial" pitchFamily="34" charset="0"/>
              </a:rPr>
              <a:t>1 </a:t>
            </a:r>
            <a:r>
              <a:rPr lang="ru-RU" sz="1400" cap="all" dirty="0">
                <a:latin typeface="Arial" pitchFamily="34" charset="0"/>
                <a:cs typeface="Arial" pitchFamily="34" charset="0"/>
              </a:rPr>
              <a:t>место </a:t>
            </a:r>
            <a:endParaRPr lang="ru-RU" sz="1400" cap="all" dirty="0" smtClean="0">
              <a:latin typeface="Arial" pitchFamily="34" charset="0"/>
              <a:cs typeface="Arial" pitchFamily="34" charset="0"/>
            </a:endParaRPr>
          </a:p>
          <a:p>
            <a:r>
              <a:rPr lang="ru-RU" sz="1400" dirty="0" smtClean="0">
                <a:latin typeface="Arial" pitchFamily="34" charset="0"/>
                <a:cs typeface="Arial" pitchFamily="34" charset="0"/>
              </a:rPr>
              <a:t>заняла </a:t>
            </a:r>
            <a:r>
              <a:rPr lang="ru-RU" sz="1400" dirty="0">
                <a:latin typeface="Arial" pitchFamily="34" charset="0"/>
                <a:cs typeface="Arial" pitchFamily="34" charset="0"/>
              </a:rPr>
              <a:t>творческая работа </a:t>
            </a:r>
            <a:r>
              <a:rPr lang="ru-RU" sz="1400" dirty="0" smtClean="0">
                <a:latin typeface="Arial" pitchFamily="34" charset="0"/>
                <a:cs typeface="Arial" pitchFamily="34" charset="0"/>
              </a:rPr>
              <a:t>педагогов МБДОУ </a:t>
            </a:r>
            <a:r>
              <a:rPr lang="ru-RU" sz="1400" dirty="0">
                <a:latin typeface="Arial" pitchFamily="34" charset="0"/>
                <a:cs typeface="Arial" pitchFamily="34" charset="0"/>
              </a:rPr>
              <a:t>городского округа «Город Архангельск» </a:t>
            </a:r>
            <a:r>
              <a:rPr lang="ru-RU" sz="1400" b="1" dirty="0" smtClean="0">
                <a:latin typeface="Arial" pitchFamily="34" charset="0"/>
                <a:cs typeface="Arial" pitchFamily="34" charset="0"/>
              </a:rPr>
              <a:t>«</a:t>
            </a:r>
            <a:r>
              <a:rPr lang="ru-RU" sz="1400" b="1" dirty="0">
                <a:latin typeface="Arial" pitchFamily="34" charset="0"/>
                <a:cs typeface="Arial" pitchFamily="34" charset="0"/>
              </a:rPr>
              <a:t>Детский сад </a:t>
            </a:r>
            <a:r>
              <a:rPr lang="ru-RU" sz="1400" b="1" dirty="0" smtClean="0">
                <a:latin typeface="Arial" pitchFamily="34" charset="0"/>
                <a:cs typeface="Arial" pitchFamily="34" charset="0"/>
              </a:rPr>
              <a:t> </a:t>
            </a:r>
            <a:r>
              <a:rPr lang="ru-RU" sz="1400" b="1" dirty="0" err="1" smtClean="0">
                <a:latin typeface="Arial" pitchFamily="34" charset="0"/>
                <a:cs typeface="Arial" pitchFamily="34" charset="0"/>
              </a:rPr>
              <a:t>общеразвивающего</a:t>
            </a:r>
            <a:r>
              <a:rPr lang="ru-RU" sz="1400" b="1" dirty="0" smtClean="0">
                <a:latin typeface="Arial" pitchFamily="34" charset="0"/>
                <a:cs typeface="Arial" pitchFamily="34" charset="0"/>
              </a:rPr>
              <a:t> вида </a:t>
            </a:r>
            <a:r>
              <a:rPr lang="ru-RU" sz="1400" b="1" dirty="0">
                <a:latin typeface="Arial" pitchFamily="34" charset="0"/>
                <a:cs typeface="Arial" pitchFamily="34" charset="0"/>
              </a:rPr>
              <a:t>№94 </a:t>
            </a:r>
            <a:r>
              <a:rPr lang="ru-RU" sz="1400" b="1" dirty="0" smtClean="0">
                <a:latin typeface="Arial" pitchFamily="34" charset="0"/>
                <a:cs typeface="Arial" pitchFamily="34" charset="0"/>
              </a:rPr>
              <a:t>«</a:t>
            </a:r>
            <a:r>
              <a:rPr lang="ru-RU" sz="1400" b="1" dirty="0" err="1" smtClean="0">
                <a:latin typeface="Arial" pitchFamily="34" charset="0"/>
                <a:cs typeface="Arial" pitchFamily="34" charset="0"/>
              </a:rPr>
              <a:t>Лесовичок</a:t>
            </a:r>
            <a:r>
              <a:rPr lang="ru-RU" sz="1400" b="1" dirty="0">
                <a:latin typeface="Arial" pitchFamily="34" charset="0"/>
                <a:cs typeface="Arial" pitchFamily="34" charset="0"/>
              </a:rPr>
              <a:t>» </a:t>
            </a:r>
            <a:endParaRPr lang="ru-RU" sz="1400" b="1" dirty="0" smtClean="0">
              <a:latin typeface="Arial" pitchFamily="34" charset="0"/>
              <a:cs typeface="Arial" pitchFamily="34" charset="0"/>
            </a:endParaRPr>
          </a:p>
          <a:p>
            <a:r>
              <a:rPr lang="ru-RU" sz="1400" dirty="0" smtClean="0">
                <a:latin typeface="Arial" pitchFamily="34" charset="0"/>
                <a:cs typeface="Arial" pitchFamily="34" charset="0"/>
              </a:rPr>
              <a:t>(</a:t>
            </a:r>
            <a:r>
              <a:rPr lang="ru-RU" sz="1400" dirty="0" err="1">
                <a:latin typeface="Arial" pitchFamily="34" charset="0"/>
                <a:cs typeface="Arial" pitchFamily="34" charset="0"/>
              </a:rPr>
              <a:t>Чебаевская</a:t>
            </a:r>
            <a:r>
              <a:rPr lang="ru-RU" sz="1400" dirty="0">
                <a:latin typeface="Arial" pitchFamily="34" charset="0"/>
                <a:cs typeface="Arial" pitchFamily="34" charset="0"/>
              </a:rPr>
              <a:t> Наталья Юрьевна, </a:t>
            </a:r>
            <a:endParaRPr lang="ru-RU" sz="1400" dirty="0" smtClean="0">
              <a:latin typeface="Arial" pitchFamily="34" charset="0"/>
              <a:cs typeface="Arial" pitchFamily="34" charset="0"/>
            </a:endParaRPr>
          </a:p>
          <a:p>
            <a:r>
              <a:rPr lang="ru-RU" sz="1400" dirty="0" err="1" smtClean="0">
                <a:latin typeface="Arial" pitchFamily="34" charset="0"/>
                <a:cs typeface="Arial" pitchFamily="34" charset="0"/>
              </a:rPr>
              <a:t>Якуничева</a:t>
            </a:r>
            <a:r>
              <a:rPr lang="ru-RU" sz="1400" dirty="0" smtClean="0">
                <a:latin typeface="Arial" pitchFamily="34" charset="0"/>
                <a:cs typeface="Arial" pitchFamily="34" charset="0"/>
              </a:rPr>
              <a:t> </a:t>
            </a:r>
            <a:r>
              <a:rPr lang="ru-RU" sz="1400" dirty="0">
                <a:latin typeface="Arial" pitchFamily="34" charset="0"/>
                <a:cs typeface="Arial" pitchFamily="34" charset="0"/>
              </a:rPr>
              <a:t>Елена Николаевна, </a:t>
            </a:r>
            <a:endParaRPr lang="ru-RU" sz="1400" dirty="0" smtClean="0">
              <a:latin typeface="Arial" pitchFamily="34" charset="0"/>
              <a:cs typeface="Arial" pitchFamily="34" charset="0"/>
            </a:endParaRPr>
          </a:p>
          <a:p>
            <a:r>
              <a:rPr lang="ru-RU" sz="1400" dirty="0" err="1" smtClean="0">
                <a:latin typeface="Arial" pitchFamily="34" charset="0"/>
                <a:cs typeface="Arial" pitchFamily="34" charset="0"/>
              </a:rPr>
              <a:t>Коробицына</a:t>
            </a:r>
            <a:r>
              <a:rPr lang="ru-RU" sz="1400" dirty="0" smtClean="0">
                <a:latin typeface="Arial" pitchFamily="34" charset="0"/>
                <a:cs typeface="Arial" pitchFamily="34" charset="0"/>
              </a:rPr>
              <a:t> </a:t>
            </a:r>
            <a:r>
              <a:rPr lang="ru-RU" sz="1400" dirty="0">
                <a:latin typeface="Arial" pitchFamily="34" charset="0"/>
                <a:cs typeface="Arial" pitchFamily="34" charset="0"/>
              </a:rPr>
              <a:t>Екатерина Михайловна, </a:t>
            </a:r>
            <a:endParaRPr lang="ru-RU" sz="1400" dirty="0" smtClean="0">
              <a:latin typeface="Arial" pitchFamily="34" charset="0"/>
              <a:cs typeface="Arial" pitchFamily="34" charset="0"/>
            </a:endParaRPr>
          </a:p>
          <a:p>
            <a:r>
              <a:rPr lang="ru-RU" sz="1400" dirty="0" err="1" smtClean="0">
                <a:latin typeface="Arial" pitchFamily="34" charset="0"/>
                <a:cs typeface="Arial" pitchFamily="34" charset="0"/>
              </a:rPr>
              <a:t>Лохова</a:t>
            </a:r>
            <a:r>
              <a:rPr lang="ru-RU" sz="1400" dirty="0" smtClean="0">
                <a:latin typeface="Arial" pitchFamily="34" charset="0"/>
                <a:cs typeface="Arial" pitchFamily="34" charset="0"/>
              </a:rPr>
              <a:t> </a:t>
            </a:r>
            <a:r>
              <a:rPr lang="ru-RU" sz="1400" dirty="0">
                <a:latin typeface="Arial" pitchFamily="34" charset="0"/>
                <a:cs typeface="Arial" pitchFamily="34" charset="0"/>
              </a:rPr>
              <a:t>Ольга Владимировна).</a:t>
            </a:r>
          </a:p>
        </p:txBody>
      </p:sp>
      <p:pic>
        <p:nvPicPr>
          <p:cNvPr id="3075" name="Picture 3" descr="C:\Users\ГПО\Desktop\59u17SYbaG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58" y="1500174"/>
            <a:ext cx="1643074" cy="2190765"/>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3076" name="Picture 4" descr="C:\Users\ГПО\Desktop\YgjG9fhwZN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4876" y="4536288"/>
            <a:ext cx="4002638" cy="2001319"/>
          </a:xfrm>
          <a:prstGeom prst="rect">
            <a:avLst/>
          </a:prstGeom>
          <a:noFill/>
          <a:extLst>
            <a:ext uri="{909E8E84-426E-40DD-AFC4-6F175D3DCCD1}">
              <a14:hiddenFill xmlns:a14="http://schemas.microsoft.com/office/drawing/2010/main">
                <a:solidFill>
                  <a:srgbClr val="FFFFFF"/>
                </a:solidFill>
              </a14:hiddenFill>
            </a:ext>
          </a:extLst>
        </p:spPr>
      </p:pic>
      <p:pic>
        <p:nvPicPr>
          <p:cNvPr id="11" name="Изображение 2" descr="photo62998"/>
          <p:cNvPicPr>
            <a:picLocks noChangeAspect="1"/>
          </p:cNvPicPr>
          <p:nvPr/>
        </p:nvPicPr>
        <p:blipFill>
          <a:blip r:embed="rId6" cstate="print"/>
          <a:srcRect l="14662" t="-91" r="14586" b="7699"/>
          <a:stretch>
            <a:fillRect/>
          </a:stretch>
        </p:blipFill>
        <p:spPr>
          <a:xfrm>
            <a:off x="7715272" y="214290"/>
            <a:ext cx="1000136" cy="1000108"/>
          </a:xfrm>
          <a:prstGeom prst="rect">
            <a:avLst/>
          </a:prstGeom>
        </p:spPr>
      </p:pic>
      <p:pic>
        <p:nvPicPr>
          <p:cNvPr id="3074" name="Picture 2" descr="C:\Users\ГПО\Desktop\uqJwGVTN1I4.jpg"/>
          <p:cNvPicPr>
            <a:picLocks noChangeAspect="1" noChangeArrowheads="1"/>
          </p:cNvPicPr>
          <p:nvPr/>
        </p:nvPicPr>
        <p:blipFill>
          <a:blip r:embed="rId7" cstate="print">
            <a:extLst>
              <a:ext uri="{28A0092B-C50C-407E-A947-70E740481C1C}">
                <a14:useLocalDpi xmlns:a14="http://schemas.microsoft.com/office/drawing/2010/main" val="0"/>
              </a:ext>
            </a:extLst>
          </a:blip>
          <a:srcRect l="10069" t="6712" r="9382" b="9382"/>
          <a:stretch>
            <a:fillRect/>
          </a:stretch>
        </p:blipFill>
        <p:spPr bwMode="auto">
          <a:xfrm>
            <a:off x="7072330" y="2357430"/>
            <a:ext cx="1714512" cy="1785950"/>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D:\Папки Надежды\Стол\ПрофЭдьютон 1-2023\iezKcWH8ffc.jpg"/>
          <p:cNvPicPr>
            <a:picLocks noChangeAspect="1" noChangeArrowheads="1"/>
          </p:cNvPicPr>
          <p:nvPr/>
        </p:nvPicPr>
        <p:blipFill>
          <a:blip r:embed="rId8" cstate="print"/>
          <a:srcRect/>
          <a:stretch>
            <a:fillRect/>
          </a:stretch>
        </p:blipFill>
        <p:spPr bwMode="auto">
          <a:xfrm>
            <a:off x="3111226" y="4183751"/>
            <a:ext cx="1368152" cy="1800200"/>
          </a:xfrm>
          <a:prstGeom prst="rect">
            <a:avLst/>
          </a:prstGeom>
          <a:noFill/>
          <a:ln>
            <a:solidFill>
              <a:srgbClr val="FFC000"/>
            </a:solidFill>
          </a:ln>
        </p:spPr>
      </p:pic>
    </p:spTree>
    <p:extLst>
      <p:ext uri="{BB962C8B-B14F-4D97-AF65-F5344CB8AC3E}">
        <p14:creationId xmlns:p14="http://schemas.microsoft.com/office/powerpoint/2010/main" val="353049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357166"/>
            <a:ext cx="5214974" cy="1384995"/>
          </a:xfrm>
          <a:prstGeom prst="rect">
            <a:avLst/>
          </a:prstGeom>
        </p:spPr>
        <p:txBody>
          <a:bodyPr wrap="square">
            <a:spAutoFit/>
          </a:bodyPr>
          <a:lstStyle/>
          <a:p>
            <a:pPr indent="-6350" fontAlgn="base">
              <a:spcBef>
                <a:spcPct val="0"/>
              </a:spcBef>
              <a:spcAft>
                <a:spcPct val="0"/>
              </a:spcAft>
            </a:pPr>
            <a:r>
              <a:rPr lang="ru-RU" b="1" dirty="0">
                <a:solidFill>
                  <a:prstClr val="black"/>
                </a:solidFill>
                <a:latin typeface="Times New Roman" pitchFamily="18" charset="0"/>
                <a:cs typeface="Times New Roman" pitchFamily="18" charset="0"/>
              </a:rPr>
              <a:t>В Архангельской городской организации Общероссийского </a:t>
            </a:r>
            <a:r>
              <a:rPr lang="ru-RU" b="1" dirty="0" smtClean="0">
                <a:solidFill>
                  <a:prstClr val="black"/>
                </a:solidFill>
                <a:latin typeface="Times New Roman" pitchFamily="18" charset="0"/>
                <a:cs typeface="Times New Roman" pitchFamily="18" charset="0"/>
              </a:rPr>
              <a:t>профсоюза </a:t>
            </a:r>
            <a:r>
              <a:rPr lang="ru-RU" b="1" dirty="0">
                <a:solidFill>
                  <a:prstClr val="black"/>
                </a:solidFill>
                <a:latin typeface="Times New Roman" pitchFamily="18" charset="0"/>
                <a:cs typeface="Times New Roman" pitchFamily="18" charset="0"/>
              </a:rPr>
              <a:t>образования прошел </a:t>
            </a:r>
            <a:r>
              <a:rPr lang="ru-RU" b="1" dirty="0">
                <a:solidFill>
                  <a:srgbClr val="000000"/>
                </a:solidFill>
                <a:latin typeface="Times New Roman" pitchFamily="18" charset="0"/>
                <a:cs typeface="Times New Roman" pitchFamily="18" charset="0"/>
              </a:rPr>
              <a:t>командный конкурс </a:t>
            </a:r>
            <a:endParaRPr lang="ru-RU" b="1" dirty="0" smtClean="0">
              <a:solidFill>
                <a:srgbClr val="000000"/>
              </a:solidFill>
              <a:latin typeface="Times New Roman" pitchFamily="18" charset="0"/>
              <a:cs typeface="Times New Roman" pitchFamily="18" charset="0"/>
            </a:endParaRPr>
          </a:p>
          <a:p>
            <a:pPr indent="-6350" fontAlgn="base">
              <a:spcBef>
                <a:spcPct val="0"/>
              </a:spcBef>
              <a:spcAft>
                <a:spcPct val="0"/>
              </a:spcAft>
            </a:pPr>
            <a:endParaRPr lang="ru-RU" sz="1000" b="1" dirty="0" smtClean="0">
              <a:solidFill>
                <a:srgbClr val="000000"/>
              </a:solidFill>
              <a:latin typeface="Times New Roman" pitchFamily="18" charset="0"/>
              <a:cs typeface="Times New Roman" pitchFamily="18" charset="0"/>
            </a:endParaRPr>
          </a:p>
          <a:p>
            <a:pPr indent="-6350" fontAlgn="base">
              <a:spcBef>
                <a:spcPct val="0"/>
              </a:spcBef>
              <a:spcAft>
                <a:spcPct val="0"/>
              </a:spcAft>
            </a:pPr>
            <a:r>
              <a:rPr lang="ru-RU" sz="2000" b="1" dirty="0" smtClean="0">
                <a:solidFill>
                  <a:srgbClr val="C00000"/>
                </a:solidFill>
                <a:latin typeface="Times New Roman" pitchFamily="18" charset="0"/>
                <a:cs typeface="Times New Roman" pitchFamily="18" charset="0"/>
              </a:rPr>
              <a:t>«</a:t>
            </a:r>
            <a:r>
              <a:rPr lang="ru-RU" sz="2000" b="1" dirty="0">
                <a:solidFill>
                  <a:srgbClr val="C00000"/>
                </a:solidFill>
                <a:latin typeface="Times New Roman" pitchFamily="18" charset="0"/>
                <a:cs typeface="Times New Roman" pitchFamily="18" charset="0"/>
              </a:rPr>
              <a:t>Наставник. Творчество. Талант</a:t>
            </a:r>
            <a:r>
              <a:rPr lang="ru-RU" sz="2000" b="1" dirty="0" smtClean="0">
                <a:solidFill>
                  <a:srgbClr val="C00000"/>
                </a:solidFill>
                <a:latin typeface="Times New Roman" pitchFamily="18" charset="0"/>
                <a:cs typeface="Times New Roman" pitchFamily="18" charset="0"/>
              </a:rPr>
              <a:t>»</a:t>
            </a:r>
            <a:endParaRPr lang="ru-RU" sz="2000" b="1" dirty="0">
              <a:solidFill>
                <a:srgbClr val="C00000"/>
              </a:solidFill>
              <a:latin typeface="Times New Roman" pitchFamily="18" charset="0"/>
              <a:cs typeface="Times New Roman" pitchFamily="18" charset="0"/>
            </a:endParaRPr>
          </a:p>
        </p:txBody>
      </p:sp>
      <p:pic>
        <p:nvPicPr>
          <p:cNvPr id="5122" name="Picture 2" descr="C:\Users\ГПО\Desktop\2023 год\Мероприятия 2023\ФОТО 30.09.23\1ФОТО 30.09.23\0BW7Xyar5WI.jpg"/>
          <p:cNvPicPr>
            <a:picLocks noChangeAspect="1" noChangeArrowheads="1"/>
          </p:cNvPicPr>
          <p:nvPr/>
        </p:nvPicPr>
        <p:blipFill>
          <a:blip r:embed="rId2" cstate="print">
            <a:extLst>
              <a:ext uri="{28A0092B-C50C-407E-A947-70E740481C1C}">
                <a14:useLocalDpi xmlns:a14="http://schemas.microsoft.com/office/drawing/2010/main" val="0"/>
              </a:ext>
            </a:extLst>
          </a:blip>
          <a:srcRect l="4960" b="7010"/>
          <a:stretch>
            <a:fillRect/>
          </a:stretch>
        </p:blipFill>
        <p:spPr bwMode="auto">
          <a:xfrm>
            <a:off x="5429256" y="1428736"/>
            <a:ext cx="3237510" cy="2112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Папки Надежды\Стол\XL2HGz7lvH0.jpg"/>
          <p:cNvPicPr>
            <a:picLocks noChangeAspect="1" noChangeArrowheads="1"/>
          </p:cNvPicPr>
          <p:nvPr/>
        </p:nvPicPr>
        <p:blipFill>
          <a:blip r:embed="rId3" cstate="print"/>
          <a:srcRect l="945" t="8511" r="827"/>
          <a:stretch>
            <a:fillRect/>
          </a:stretch>
        </p:blipFill>
        <p:spPr bwMode="auto">
          <a:xfrm>
            <a:off x="2214546" y="3857628"/>
            <a:ext cx="6452679" cy="2667934"/>
          </a:xfrm>
          <a:prstGeom prst="rect">
            <a:avLst/>
          </a:prstGeom>
          <a:noFill/>
        </p:spPr>
      </p:pic>
      <p:pic>
        <p:nvPicPr>
          <p:cNvPr id="7" name="Изображение 2" descr="photo62998"/>
          <p:cNvPicPr>
            <a:picLocks noChangeAspect="1"/>
          </p:cNvPicPr>
          <p:nvPr/>
        </p:nvPicPr>
        <p:blipFill>
          <a:blip r:embed="rId4" cstate="print"/>
          <a:srcRect l="14662" t="-91" r="14586" b="7699"/>
          <a:stretch>
            <a:fillRect/>
          </a:stretch>
        </p:blipFill>
        <p:spPr>
          <a:xfrm>
            <a:off x="7572396" y="214290"/>
            <a:ext cx="1000136" cy="1000108"/>
          </a:xfrm>
          <a:prstGeom prst="rect">
            <a:avLst/>
          </a:prstGeom>
        </p:spPr>
      </p:pic>
      <p:pic>
        <p:nvPicPr>
          <p:cNvPr id="5124" name="Picture 4" descr="C:\Users\ГПО\Desktop\2023 год\Мероприятия 2023\ФОТО 30.09.23\1ФОТО 30.09.23\99XJXeFa9Hw.jpg"/>
          <p:cNvPicPr>
            <a:picLocks noChangeAspect="1" noChangeArrowheads="1"/>
          </p:cNvPicPr>
          <p:nvPr/>
        </p:nvPicPr>
        <p:blipFill>
          <a:blip r:embed="rId5" cstate="print">
            <a:extLst>
              <a:ext uri="{28A0092B-C50C-407E-A947-70E740481C1C}">
                <a14:useLocalDpi xmlns:a14="http://schemas.microsoft.com/office/drawing/2010/main" val="0"/>
              </a:ext>
            </a:extLst>
          </a:blip>
          <a:srcRect l="2207" t="6619" r="7310"/>
          <a:stretch>
            <a:fillRect/>
          </a:stretch>
        </p:blipFill>
        <p:spPr bwMode="auto">
          <a:xfrm>
            <a:off x="357157" y="2071678"/>
            <a:ext cx="3448019" cy="2372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03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Папки Надежды\Стол\ПрофЭдьютон 1-2023\QhlNrf6V66E.jpg"/>
          <p:cNvPicPr>
            <a:picLocks noChangeAspect="1" noChangeArrowheads="1"/>
          </p:cNvPicPr>
          <p:nvPr/>
        </p:nvPicPr>
        <p:blipFill>
          <a:blip r:embed="rId3" cstate="print"/>
          <a:srcRect/>
          <a:stretch>
            <a:fillRect/>
          </a:stretch>
        </p:blipFill>
        <p:spPr bwMode="auto">
          <a:xfrm>
            <a:off x="4714876" y="571480"/>
            <a:ext cx="3869098" cy="2735573"/>
          </a:xfrm>
          <a:prstGeom prst="rect">
            <a:avLst/>
          </a:prstGeom>
          <a:noFill/>
        </p:spPr>
      </p:pic>
      <p:pic>
        <p:nvPicPr>
          <p:cNvPr id="10243" name="Picture 3" descr="D:\Папки Надежды\Стол\ПрофЭдьютон 1-2023\O-9D9LoGfng.jpg"/>
          <p:cNvPicPr>
            <a:picLocks noChangeAspect="1" noChangeArrowheads="1"/>
          </p:cNvPicPr>
          <p:nvPr/>
        </p:nvPicPr>
        <p:blipFill>
          <a:blip r:embed="rId4" cstate="print"/>
          <a:srcRect/>
          <a:stretch>
            <a:fillRect/>
          </a:stretch>
        </p:blipFill>
        <p:spPr bwMode="auto">
          <a:xfrm>
            <a:off x="4786314" y="3500438"/>
            <a:ext cx="3810027" cy="2857520"/>
          </a:xfrm>
          <a:prstGeom prst="rect">
            <a:avLst/>
          </a:prstGeom>
          <a:noFill/>
        </p:spPr>
      </p:pic>
      <p:sp>
        <p:nvSpPr>
          <p:cNvPr id="6" name="TextBox 5"/>
          <p:cNvSpPr txBox="1"/>
          <p:nvPr/>
        </p:nvSpPr>
        <p:spPr>
          <a:xfrm>
            <a:off x="357158" y="500042"/>
            <a:ext cx="4286280" cy="5970865"/>
          </a:xfrm>
          <a:prstGeom prst="rect">
            <a:avLst/>
          </a:prstGeom>
          <a:noFill/>
        </p:spPr>
        <p:txBody>
          <a:bodyPr wrap="square" rtlCol="0">
            <a:spAutoFit/>
          </a:bodyPr>
          <a:lstStyle/>
          <a:p>
            <a:r>
              <a:rPr lang="ru-RU" sz="2000" b="1" u="sng" dirty="0" smtClean="0">
                <a:solidFill>
                  <a:srgbClr val="C00000"/>
                </a:solidFill>
              </a:rPr>
              <a:t>Поощрения профсоюзного актива</a:t>
            </a:r>
          </a:p>
          <a:p>
            <a:endParaRPr lang="ru-RU" sz="600" dirty="0" smtClean="0"/>
          </a:p>
          <a:p>
            <a:r>
              <a:rPr lang="ru-RU" sz="2000" dirty="0" smtClean="0"/>
              <a:t>Представлены к награде </a:t>
            </a:r>
            <a:r>
              <a:rPr lang="ru-RU" sz="2000" b="1" dirty="0" smtClean="0"/>
              <a:t>114</a:t>
            </a:r>
            <a:r>
              <a:rPr lang="ru-RU" sz="2000" dirty="0" smtClean="0"/>
              <a:t> членов профсоюза, в том числе:</a:t>
            </a:r>
          </a:p>
          <a:p>
            <a:endParaRPr lang="ru-RU" sz="600" dirty="0" smtClean="0"/>
          </a:p>
          <a:p>
            <a:pPr marL="268288" indent="-268288">
              <a:buFont typeface="Wingdings" pitchFamily="2" charset="2"/>
              <a:buChar char="ü"/>
            </a:pPr>
            <a:r>
              <a:rPr lang="ru-RU" sz="2000" dirty="0" smtClean="0"/>
              <a:t>Нагрудным знаком ЦС Общероссийского профсоюза образования – 2 чел., </a:t>
            </a:r>
          </a:p>
          <a:p>
            <a:pPr marL="268288" indent="-268288">
              <a:buFont typeface="Wingdings" pitchFamily="2" charset="2"/>
              <a:buChar char="ü"/>
            </a:pPr>
            <a:endParaRPr lang="ru-RU" sz="600" dirty="0" smtClean="0"/>
          </a:p>
          <a:p>
            <a:pPr marL="268288" indent="-268288">
              <a:buFont typeface="Wingdings" pitchFamily="2" charset="2"/>
              <a:buChar char="ü"/>
            </a:pPr>
            <a:r>
              <a:rPr lang="ru-RU" sz="2000" dirty="0" smtClean="0"/>
              <a:t>Почетной грамотой ЦС Общероссийского профсоюза образования – 10 чел., </a:t>
            </a:r>
          </a:p>
          <a:p>
            <a:pPr marL="268288" indent="-268288">
              <a:buFont typeface="Wingdings" pitchFamily="2" charset="2"/>
              <a:buChar char="ü"/>
            </a:pPr>
            <a:endParaRPr lang="ru-RU" sz="600" dirty="0" smtClean="0"/>
          </a:p>
          <a:p>
            <a:pPr marL="268288" indent="-268288">
              <a:buFont typeface="Wingdings" pitchFamily="2" charset="2"/>
              <a:buChar char="ü"/>
            </a:pPr>
            <a:r>
              <a:rPr lang="ru-RU" sz="2000" dirty="0" smtClean="0"/>
              <a:t>Почетной грамотой Архангельской межрегиональной организации профсоюза – 10 чел., </a:t>
            </a:r>
          </a:p>
          <a:p>
            <a:pPr marL="268288" indent="-268288">
              <a:buFont typeface="Wingdings" pitchFamily="2" charset="2"/>
              <a:buChar char="ü"/>
            </a:pPr>
            <a:endParaRPr lang="ru-RU" sz="600" dirty="0" smtClean="0"/>
          </a:p>
          <a:p>
            <a:pPr marL="268288" indent="-268288">
              <a:buFont typeface="Wingdings" pitchFamily="2" charset="2"/>
              <a:buChar char="ü"/>
            </a:pPr>
            <a:r>
              <a:rPr lang="ru-RU" sz="2000" dirty="0" smtClean="0"/>
              <a:t>Почетной грамотой городской организации профсоюза – 85 чел., </a:t>
            </a:r>
          </a:p>
          <a:p>
            <a:pPr marL="268288" indent="-268288">
              <a:buFont typeface="Wingdings" pitchFamily="2" charset="2"/>
              <a:buChar char="ü"/>
            </a:pPr>
            <a:endParaRPr lang="ru-RU" sz="600" dirty="0" smtClean="0"/>
          </a:p>
          <a:p>
            <a:pPr marL="268288" indent="-268288">
              <a:buFont typeface="Wingdings" pitchFamily="2" charset="2"/>
              <a:buChar char="ü"/>
            </a:pPr>
            <a:r>
              <a:rPr lang="ru-RU" sz="2000" dirty="0" smtClean="0"/>
              <a:t>Почетной грамотой ФПАО – 5 чел., </a:t>
            </a:r>
          </a:p>
          <a:p>
            <a:pPr marL="268288" indent="-268288"/>
            <a:endParaRPr lang="ru-RU" sz="600" dirty="0" smtClean="0"/>
          </a:p>
          <a:p>
            <a:pPr marL="268288" indent="-268288">
              <a:buFont typeface="Wingdings" pitchFamily="2" charset="2"/>
              <a:buChar char="ü"/>
            </a:pPr>
            <a:r>
              <a:rPr lang="ru-RU" sz="2000" dirty="0" smtClean="0"/>
              <a:t>Почетной грамотой областного Собрания депутатов – 2 чел.</a:t>
            </a:r>
          </a:p>
        </p:txBody>
      </p:sp>
    </p:spTree>
    <p:extLst>
      <p:ext uri="{BB962C8B-B14F-4D97-AF65-F5344CB8AC3E}">
        <p14:creationId xmlns:p14="http://schemas.microsoft.com/office/powerpoint/2010/main" val="1497911553"/>
      </p:ext>
    </p:extLst>
  </p:cSld>
  <p:clrMapOvr>
    <a:masterClrMapping/>
  </p:clrMapOvr>
</p:sld>
</file>

<file path=ppt/theme/theme1.xml><?xml version="1.0" encoding="utf-8"?>
<a:theme xmlns:a="http://schemas.openxmlformats.org/drawingml/2006/main" name="1_Тема Office">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TotalTime>
  <Words>787</Words>
  <Application>Microsoft Office PowerPoint</Application>
  <PresentationFormat>Экран (4:3)</PresentationFormat>
  <Paragraphs>127</Paragraphs>
  <Slides>22</Slides>
  <Notes>1</Notes>
  <HiddenSlides>0</HiddenSlides>
  <MMClips>0</MMClips>
  <ScaleCrop>false</ScaleCrop>
  <HeadingPairs>
    <vt:vector size="4" baseType="variant">
      <vt:variant>
        <vt:lpstr>Тема</vt:lpstr>
      </vt:variant>
      <vt:variant>
        <vt:i4>5</vt:i4>
      </vt:variant>
      <vt:variant>
        <vt:lpstr>Заголовки слайдов</vt:lpstr>
      </vt:variant>
      <vt:variant>
        <vt:i4>22</vt:i4>
      </vt:variant>
    </vt:vector>
  </HeadingPairs>
  <TitlesOfParts>
    <vt:vector size="27" baseType="lpstr">
      <vt:lpstr>1_Тема Office</vt:lpstr>
      <vt:lpstr>Оформление по умолчанию</vt:lpstr>
      <vt:lpstr>3_Тема Office</vt:lpstr>
      <vt:lpstr>4_Тема Office</vt:lpstr>
      <vt:lpstr>6_Тема Office</vt:lpstr>
      <vt:lpstr>Презентация PowerPoint</vt:lpstr>
      <vt:lpstr>Презентация PowerPoint</vt:lpstr>
      <vt:lpstr> Год «Педагога и наставника»  </vt:lpstr>
      <vt:lpstr>Год «Педагога и наставника» </vt:lpstr>
      <vt:lpstr>Презентация PowerPoint</vt:lpstr>
      <vt:lpstr> Год «Педагога и наставника»  </vt:lpstr>
      <vt:lpstr>Презентация PowerPoint</vt:lpstr>
      <vt:lpstr>Презентация PowerPoint</vt:lpstr>
      <vt:lpstr>Презентация PowerPoint</vt:lpstr>
      <vt:lpstr>ВНУТРИСОЮЗНАЯ И УСТАВНАЯ ДЕЯТЕЛЬНОСТЬ</vt:lpstr>
      <vt:lpstr>Презентация PowerPoint</vt:lpstr>
      <vt:lpstr>Социальное партнерство</vt:lpstr>
      <vt:lpstr> Правозащитная деятельность </vt:lpstr>
      <vt:lpstr>Презентация PowerPoint</vt:lpstr>
      <vt:lpstr>Охрана труда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Архангельская городская организация  Общероссийского Профсоюза образования</dc:title>
  <dc:creator>ГПО</dc:creator>
  <cp:lastModifiedBy>ГПО</cp:lastModifiedBy>
  <cp:revision>153</cp:revision>
  <dcterms:created xsi:type="dcterms:W3CDTF">2022-09-26T12:11:00Z</dcterms:created>
  <dcterms:modified xsi:type="dcterms:W3CDTF">2024-02-26T12:20:30Z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578111D64B3F496CAC3265607DCDEE65_12</vt:lpwstr>
  </property>
  <property fmtid="{D5CDD505-2E9C-101B-9397-08002B2CF9AE}" pid="3" name="KSOProductBuildVer">
    <vt:lpwstr>1049-12.2.0.13431</vt:lpwstr>
  </property>
</Properties>
</file>